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58" r:id="rId1"/>
  </p:sldMasterIdLst>
  <p:notesMasterIdLst>
    <p:notesMasterId r:id="rId31"/>
  </p:notesMasterIdLst>
  <p:handoutMasterIdLst>
    <p:handoutMasterId r:id="rId32"/>
  </p:handoutMasterIdLst>
  <p:sldIdLst>
    <p:sldId id="410" r:id="rId2"/>
    <p:sldId id="383" r:id="rId3"/>
    <p:sldId id="391" r:id="rId4"/>
    <p:sldId id="432" r:id="rId5"/>
    <p:sldId id="408" r:id="rId6"/>
    <p:sldId id="437" r:id="rId7"/>
    <p:sldId id="438" r:id="rId8"/>
    <p:sldId id="439" r:id="rId9"/>
    <p:sldId id="443" r:id="rId10"/>
    <p:sldId id="442" r:id="rId11"/>
    <p:sldId id="417" r:id="rId12"/>
    <p:sldId id="423" r:id="rId13"/>
    <p:sldId id="444" r:id="rId14"/>
    <p:sldId id="424" r:id="rId15"/>
    <p:sldId id="435" r:id="rId16"/>
    <p:sldId id="433" r:id="rId17"/>
    <p:sldId id="421" r:id="rId18"/>
    <p:sldId id="426" r:id="rId19"/>
    <p:sldId id="413" r:id="rId20"/>
    <p:sldId id="422" r:id="rId21"/>
    <p:sldId id="428" r:id="rId22"/>
    <p:sldId id="419" r:id="rId23"/>
    <p:sldId id="398" r:id="rId24"/>
    <p:sldId id="427" r:id="rId25"/>
    <p:sldId id="405" r:id="rId26"/>
    <p:sldId id="429" r:id="rId27"/>
    <p:sldId id="431" r:id="rId28"/>
    <p:sldId id="441" r:id="rId29"/>
    <p:sldId id="44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33" autoAdjust="0"/>
    <p:restoredTop sz="69006" autoAdjust="0"/>
  </p:normalViewPr>
  <p:slideViewPr>
    <p:cSldViewPr snapToGrid="0">
      <p:cViewPr varScale="1">
        <p:scale>
          <a:sx n="35" d="100"/>
          <a:sy n="35" d="100"/>
        </p:scale>
        <p:origin x="1404" y="2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8" d="100"/>
          <a:sy n="58" d="100"/>
        </p:scale>
        <p:origin x="3240"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DD12-BCD5-485B-BCBC-34BB01D7923C}" type="datetimeFigureOut">
              <a:rPr lang="en-US" smtClean="0"/>
              <a:t>2/13/2026</a:t>
            </a:fld>
            <a:endParaRPr lang="en-US" dirty="0"/>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230DF-5933-439D-898F-38E9AC9BA688}" type="slidenum">
              <a:rPr lang="en-US" smtClean="0"/>
              <a:t>‹#›</a:t>
            </a:fld>
            <a:endParaRPr lang="en-US" dirty="0"/>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2/13/2026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a:t>
            </a:r>
            <a:r>
              <a:rPr lang="en-US" dirty="0"/>
              <a:t>Reference to Medicaid removed.  New work requirements for Medicaid do not take effect until 2027 at the earliest.</a:t>
            </a:r>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09245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a:t>
            </a:fld>
            <a:endParaRPr lang="en-US" dirty="0"/>
          </a:p>
        </p:txBody>
      </p:sp>
    </p:spTree>
    <p:extLst>
      <p:ext uri="{BB962C8B-B14F-4D97-AF65-F5344CB8AC3E}">
        <p14:creationId xmlns:p14="http://schemas.microsoft.com/office/powerpoint/2010/main" val="3113416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here is to give community-based organizations (CBOs) everything they need to confidently offer volunteer opportunities to help people maintain SNAP and Medicaid benefits. </a:t>
            </a:r>
          </a:p>
          <a:p>
            <a:endParaRPr lang="en-US" dirty="0"/>
          </a:p>
          <a:p>
            <a:r>
              <a:rPr lang="en-US" dirty="0"/>
              <a:t>This training will walk through:</a:t>
            </a:r>
          </a:p>
          <a:p>
            <a:pPr marL="171450" indent="-171450">
              <a:buFontTx/>
              <a:buChar char="-"/>
            </a:pPr>
            <a:r>
              <a:rPr lang="en-US" dirty="0"/>
              <a:t>the key program guidelines, </a:t>
            </a:r>
          </a:p>
          <a:p>
            <a:pPr marL="171450" indent="-171450">
              <a:buFontTx/>
              <a:buChar char="-"/>
            </a:pPr>
            <a:r>
              <a:rPr lang="en-US" dirty="0"/>
              <a:t>share smart outreach strategies, </a:t>
            </a:r>
          </a:p>
          <a:p>
            <a:pPr marL="171450" indent="-171450">
              <a:buFontTx/>
              <a:buChar char="-"/>
            </a:pPr>
            <a:r>
              <a:rPr lang="en-US" dirty="0"/>
              <a:t>offer tips for recruiting volunteers, and </a:t>
            </a:r>
          </a:p>
          <a:p>
            <a:pPr marL="171450" indent="-171450">
              <a:buFontTx/>
              <a:buChar char="-"/>
            </a:pPr>
            <a:r>
              <a:rPr lang="en-US" dirty="0"/>
              <a:t>cover how to stay on top of compliance and reporting. </a:t>
            </a:r>
          </a:p>
          <a:p>
            <a:pPr marL="171450" indent="-171450">
              <a:buFontTx/>
              <a:buChar char="-"/>
            </a:pPr>
            <a:endParaRPr lang="en-US" dirty="0"/>
          </a:p>
          <a:p>
            <a:pPr marL="0" indent="0">
              <a:buFontTx/>
              <a:buNone/>
            </a:pPr>
            <a:r>
              <a:rPr lang="en-US" dirty="0"/>
              <a:t>It’s all about setting CBOs up for success from day one!</a:t>
            </a:r>
          </a:p>
        </p:txBody>
      </p:sp>
      <p:sp>
        <p:nvSpPr>
          <p:cNvPr id="4" name="Slide Number Placeholder 3"/>
          <p:cNvSpPr>
            <a:spLocks noGrp="1"/>
          </p:cNvSpPr>
          <p:nvPr>
            <p:ph type="sldNum" sz="quarter" idx="5"/>
          </p:nvPr>
        </p:nvSpPr>
        <p:spPr/>
        <p:txBody>
          <a:bodyPr/>
          <a:lstStyle/>
          <a:p>
            <a:fld id="{A89C7E07-3C67-C64C-8DA0-0404F6303970}" type="slidenum">
              <a:rPr lang="en-US" smtClean="0"/>
              <a:t>3</a:t>
            </a:fld>
            <a:endParaRPr lang="en-US" dirty="0"/>
          </a:p>
        </p:txBody>
      </p:sp>
    </p:spTree>
    <p:extLst>
      <p:ext uri="{BB962C8B-B14F-4D97-AF65-F5344CB8AC3E}">
        <p14:creationId xmlns:p14="http://schemas.microsoft.com/office/powerpoint/2010/main" val="3908276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Exemptions for ABAWD: </a:t>
            </a:r>
          </a:p>
          <a:p>
            <a:pPr marL="171450" indent="-171450">
              <a:buFontTx/>
              <a:buChar char="-"/>
            </a:pPr>
            <a:r>
              <a:rPr lang="en-US" dirty="0"/>
              <a:t>Individuals who are pregnant; medically unable to work</a:t>
            </a:r>
          </a:p>
          <a:p>
            <a:pPr marL="171450" indent="-171450">
              <a:buFontTx/>
              <a:buChar char="-"/>
            </a:pPr>
            <a:r>
              <a:rPr lang="en-US" dirty="0"/>
              <a:t>Dependents: </a:t>
            </a:r>
          </a:p>
          <a:p>
            <a:pPr marL="628650" lvl="1" indent="-171450">
              <a:buFontTx/>
              <a:buChar char="-"/>
            </a:pPr>
            <a:r>
              <a:rPr lang="en-US" dirty="0"/>
              <a:t>Children under 14</a:t>
            </a:r>
          </a:p>
          <a:p>
            <a:pPr marL="628650" lvl="1" indent="-171450">
              <a:buFontTx/>
              <a:buChar char="-"/>
            </a:pPr>
            <a:r>
              <a:rPr lang="en-US" dirty="0"/>
              <a:t>Children under 24 if full-time students</a:t>
            </a:r>
          </a:p>
          <a:p>
            <a:pPr marL="628650" lvl="1" indent="-171450">
              <a:buFontTx/>
              <a:buChar char="-"/>
            </a:pPr>
            <a:r>
              <a:rPr lang="en-US" dirty="0"/>
              <a:t>Caring for a disabled person</a:t>
            </a:r>
          </a:p>
          <a:p>
            <a:pPr marL="628650" lvl="1" indent="-171450">
              <a:buFontTx/>
              <a:buChar char="-"/>
            </a:pPr>
            <a:r>
              <a:rPr lang="en-US" dirty="0"/>
              <a:t>Elderly living with you and rely on your financial support</a:t>
            </a:r>
          </a:p>
          <a:p>
            <a:pPr marL="628650" lvl="1" indent="-171450">
              <a:buFontTx/>
              <a:buChar char="-"/>
            </a:pPr>
            <a:endParaRPr lang="en-US" dirty="0"/>
          </a:p>
          <a:p>
            <a:pPr marL="0" indent="0">
              <a:buFontTx/>
              <a:buNone/>
            </a:pPr>
            <a:endParaRPr lang="en-US" dirty="0"/>
          </a:p>
          <a:p>
            <a:pPr marL="0" indent="0">
              <a:buFontTx/>
              <a:buNone/>
            </a:pPr>
            <a:r>
              <a:rPr lang="en-US" b="1" dirty="0"/>
              <a:t>Revisions to exemptions (who are no longer eligible) at State Level:</a:t>
            </a:r>
          </a:p>
          <a:p>
            <a:pPr marL="171450" indent="-171450">
              <a:buFontTx/>
              <a:buChar char="-"/>
            </a:pPr>
            <a:r>
              <a:rPr lang="en-US" dirty="0"/>
              <a:t>Elderly ages 60-64</a:t>
            </a:r>
          </a:p>
          <a:p>
            <a:pPr marL="171450" indent="-171450">
              <a:buFontTx/>
              <a:buChar char="-"/>
            </a:pPr>
            <a:r>
              <a:rPr lang="en-US" dirty="0"/>
              <a:t>Homeless individuals, veterans, people aged out of foster care (&gt;18 years old)</a:t>
            </a:r>
          </a:p>
          <a:p>
            <a:pPr marL="171450" indent="-171450">
              <a:buFontTx/>
              <a:buChar char="-"/>
            </a:pPr>
            <a:r>
              <a:rPr lang="en-US" dirty="0"/>
              <a:t>Immigrants, Refugees, Asylum Seekers, parolees &lt; 1year</a:t>
            </a:r>
          </a:p>
          <a:p>
            <a:pPr marL="171450" indent="-171450">
              <a:buFontTx/>
              <a:buChar char="-"/>
            </a:pPr>
            <a:r>
              <a:rPr lang="en-US" dirty="0"/>
              <a:t>T Visa or T Non-Immigrant Status (Temporary visa for victims of a severe form of human trafficking or torture, and are assisting with law enforcement investigation or prosecution)</a:t>
            </a:r>
          </a:p>
        </p:txBody>
      </p:sp>
      <p:sp>
        <p:nvSpPr>
          <p:cNvPr id="4" name="Slide Number Placeholder 3"/>
          <p:cNvSpPr>
            <a:spLocks noGrp="1"/>
          </p:cNvSpPr>
          <p:nvPr>
            <p:ph type="sldNum" sz="quarter" idx="5"/>
          </p:nvPr>
        </p:nvSpPr>
        <p:spPr/>
        <p:txBody>
          <a:bodyPr/>
          <a:lstStyle/>
          <a:p>
            <a:fld id="{A89C7E07-3C67-C64C-8DA0-0404F6303970}" type="slidenum">
              <a:rPr lang="en-US" smtClean="0"/>
              <a:t>4</a:t>
            </a:fld>
            <a:endParaRPr lang="en-US" dirty="0"/>
          </a:p>
        </p:txBody>
      </p:sp>
    </p:spTree>
    <p:extLst>
      <p:ext uri="{BB962C8B-B14F-4D97-AF65-F5344CB8AC3E}">
        <p14:creationId xmlns:p14="http://schemas.microsoft.com/office/powerpoint/2010/main" val="3908276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 For Friends has posted a benefits retention toolkit that does more than just help people meet SNAP work requirements—it’s designed to make a real difference in the community. </a:t>
            </a:r>
          </a:p>
          <a:p>
            <a:endParaRPr lang="en-US" dirty="0"/>
          </a:p>
          <a:p>
            <a:r>
              <a:rPr lang="en-US" dirty="0"/>
              <a:t>The idea is to raise awareness about volunteer opportunities, help folks build useful skills through hands-on experience or training, and work closely with community-based organizations to create impactful roles. </a:t>
            </a:r>
          </a:p>
          <a:p>
            <a:endParaRPr lang="en-US" dirty="0"/>
          </a:p>
          <a:p>
            <a:r>
              <a:rPr lang="en-US" dirty="0"/>
              <a:t>Ultimately, it’s about making sure people stay connected to the benefits they need </a:t>
            </a:r>
          </a:p>
        </p:txBody>
      </p:sp>
      <p:sp>
        <p:nvSpPr>
          <p:cNvPr id="4" name="Slide Number Placeholder 3"/>
          <p:cNvSpPr>
            <a:spLocks noGrp="1"/>
          </p:cNvSpPr>
          <p:nvPr>
            <p:ph type="sldNum" sz="quarter" idx="5"/>
          </p:nvPr>
        </p:nvSpPr>
        <p:spPr/>
        <p:txBody>
          <a:bodyPr/>
          <a:lstStyle/>
          <a:p>
            <a:fld id="{A89C7E07-3C67-C64C-8DA0-0404F6303970}" type="slidenum">
              <a:rPr lang="en-US" smtClean="0"/>
              <a:t>5</a:t>
            </a:fld>
            <a:endParaRPr lang="en-US" dirty="0"/>
          </a:p>
        </p:txBody>
      </p:sp>
    </p:spTree>
    <p:extLst>
      <p:ext uri="{BB962C8B-B14F-4D97-AF65-F5344CB8AC3E}">
        <p14:creationId xmlns:p14="http://schemas.microsoft.com/office/powerpoint/2010/main" val="2386183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70978-C048-16FA-201B-49CE65E76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CA318-C220-4BCF-089C-6B65998E0D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B57A03-F26C-CD57-3992-E6BEEC76B776}"/>
              </a:ext>
            </a:extLst>
          </p:cNvPr>
          <p:cNvSpPr>
            <a:spLocks noGrp="1"/>
          </p:cNvSpPr>
          <p:nvPr>
            <p:ph type="body" idx="1"/>
          </p:nvPr>
        </p:nvSpPr>
        <p:spPr/>
        <p:txBody>
          <a:bodyPr/>
          <a:lstStyle/>
          <a:p>
            <a:r>
              <a:rPr lang="en-US" b="1" dirty="0"/>
              <a:t>Exemptions for ABAWD: </a:t>
            </a:r>
          </a:p>
          <a:p>
            <a:pPr marL="171450" indent="-171450">
              <a:buFontTx/>
              <a:buChar char="-"/>
            </a:pPr>
            <a:r>
              <a:rPr lang="en-US" dirty="0"/>
              <a:t>Individuals who are pregnant</a:t>
            </a:r>
          </a:p>
          <a:p>
            <a:pPr marL="171450" indent="-171450">
              <a:buFontTx/>
              <a:buChar char="-"/>
            </a:pPr>
            <a:r>
              <a:rPr lang="en-US" dirty="0"/>
              <a:t>Dependents: </a:t>
            </a:r>
          </a:p>
          <a:p>
            <a:pPr marL="628650" lvl="1" indent="-171450">
              <a:buFontTx/>
              <a:buChar char="-"/>
            </a:pPr>
            <a:r>
              <a:rPr lang="en-US" dirty="0"/>
              <a:t>Children under 14</a:t>
            </a:r>
          </a:p>
          <a:p>
            <a:pPr marL="628650" lvl="1" indent="-171450">
              <a:buFontTx/>
              <a:buChar char="-"/>
            </a:pPr>
            <a:r>
              <a:rPr lang="en-US" dirty="0"/>
              <a:t>Children under 24 if full-time students</a:t>
            </a:r>
          </a:p>
          <a:p>
            <a:pPr marL="628650" lvl="1" indent="-171450">
              <a:buFontTx/>
              <a:buChar char="-"/>
            </a:pPr>
            <a:r>
              <a:rPr lang="en-US" dirty="0"/>
              <a:t>Caring for a disabled person</a:t>
            </a:r>
          </a:p>
          <a:p>
            <a:pPr marL="628650" lvl="1" indent="-171450">
              <a:buFontTx/>
              <a:buChar char="-"/>
            </a:pPr>
            <a:r>
              <a:rPr lang="en-US" dirty="0"/>
              <a:t>Elderly living with you and rely on your financial support</a:t>
            </a:r>
          </a:p>
          <a:p>
            <a:pPr marL="628650" lvl="1" indent="-171450">
              <a:buFontTx/>
              <a:buChar char="-"/>
            </a:pPr>
            <a:endParaRPr lang="en-US" dirty="0"/>
          </a:p>
          <a:p>
            <a:pPr marL="0" indent="0">
              <a:buFontTx/>
              <a:buNone/>
            </a:pPr>
            <a:endParaRPr lang="en-US" dirty="0"/>
          </a:p>
          <a:p>
            <a:pPr marL="0" indent="0">
              <a:buFontTx/>
              <a:buNone/>
            </a:pPr>
            <a:r>
              <a:rPr lang="en-US" b="1" dirty="0"/>
              <a:t>Revisions to exemptions (who are no longer eligible) at State Level:</a:t>
            </a:r>
          </a:p>
          <a:p>
            <a:pPr marL="171450" indent="-171450">
              <a:buFontTx/>
              <a:buChar char="-"/>
            </a:pPr>
            <a:r>
              <a:rPr lang="en-US" dirty="0"/>
              <a:t>Elderly ages 60-64</a:t>
            </a:r>
          </a:p>
          <a:p>
            <a:pPr marL="171450" indent="-171450">
              <a:buFontTx/>
              <a:buChar char="-"/>
            </a:pPr>
            <a:r>
              <a:rPr lang="en-US" dirty="0"/>
              <a:t>Homeless individuals, veterans, people aged out of foster care (&gt;18 years old)</a:t>
            </a:r>
          </a:p>
          <a:p>
            <a:pPr marL="171450" indent="-171450">
              <a:buFontTx/>
              <a:buChar char="-"/>
            </a:pPr>
            <a:r>
              <a:rPr lang="en-US" dirty="0"/>
              <a:t>Immigrants, Refugees, Asylum Seekers, parolees &lt; 1year</a:t>
            </a:r>
          </a:p>
          <a:p>
            <a:pPr marL="171450" indent="-171450">
              <a:buFontTx/>
              <a:buChar char="-"/>
            </a:pPr>
            <a:r>
              <a:rPr lang="en-US" dirty="0"/>
              <a:t>T Visa or T Non-Immigrant Status (Temporary visa for victims of a severe form of human trafficking or torture, and are assisting with law enforcement investigation or prosecution)  </a:t>
            </a:r>
          </a:p>
          <a:p>
            <a:pPr marL="171450" indent="-171450">
              <a:buFontTx/>
              <a:buChar char="-"/>
            </a:pPr>
            <a:endParaRPr lang="en-US" dirty="0"/>
          </a:p>
          <a:p>
            <a:pPr marL="171450" indent="-171450">
              <a:buFontTx/>
              <a:buChar char="-"/>
            </a:pPr>
            <a:endParaRPr lang="en-US" dirty="0"/>
          </a:p>
          <a:p>
            <a:r>
              <a:rPr lang="en-US" b="1" dirty="0"/>
              <a:t>Medicaid Implementation Timeline</a:t>
            </a:r>
            <a:r>
              <a:rPr lang="en-US" dirty="0"/>
              <a:t>: </a:t>
            </a:r>
          </a:p>
          <a:p>
            <a:r>
              <a:rPr lang="en-US" dirty="0"/>
              <a:t>- The </a:t>
            </a:r>
            <a:r>
              <a:rPr lang="en-US" b="1" dirty="0"/>
              <a:t>Secretary of Health and Human Services (HHS)</a:t>
            </a:r>
            <a:r>
              <a:rPr lang="en-US" dirty="0"/>
              <a:t> must issue guidance to states by </a:t>
            </a:r>
            <a:r>
              <a:rPr lang="en-US" b="1" dirty="0"/>
              <a:t>June 1, 2026</a:t>
            </a:r>
            <a:r>
              <a:rPr lang="en-US" dirty="0"/>
              <a:t>.</a:t>
            </a:r>
          </a:p>
          <a:p>
            <a:r>
              <a:rPr lang="en-US" dirty="0"/>
              <a:t>- States are required to implement the work requirements by </a:t>
            </a:r>
            <a:r>
              <a:rPr lang="en-US" b="1" dirty="0"/>
              <a:t>December 31, 2026</a:t>
            </a:r>
            <a:r>
              <a:rPr lang="en-US" dirty="0"/>
              <a:t>, though they can start earlier via waivers.</a:t>
            </a:r>
          </a:p>
          <a:p>
            <a:r>
              <a:rPr lang="en-US" dirty="0"/>
              <a:t>- Extensions up to </a:t>
            </a:r>
            <a:r>
              <a:rPr lang="en-US" b="1" dirty="0"/>
              <a:t>2028</a:t>
            </a:r>
            <a:r>
              <a:rPr lang="en-US" dirty="0"/>
              <a:t> may be granted for states showing good-faith efforts.</a:t>
            </a:r>
          </a:p>
          <a:p>
            <a:pPr marL="0" indent="0">
              <a:buFontTx/>
              <a:buNone/>
            </a:pPr>
            <a:endParaRPr lang="en-US" dirty="0"/>
          </a:p>
        </p:txBody>
      </p:sp>
      <p:sp>
        <p:nvSpPr>
          <p:cNvPr id="4" name="Slide Number Placeholder 3">
            <a:extLst>
              <a:ext uri="{FF2B5EF4-FFF2-40B4-BE49-F238E27FC236}">
                <a16:creationId xmlns:a16="http://schemas.microsoft.com/office/drawing/2014/main" id="{A32F58B4-D212-70D4-88F1-0450F94A175E}"/>
              </a:ext>
            </a:extLst>
          </p:cNvPr>
          <p:cNvSpPr>
            <a:spLocks noGrp="1"/>
          </p:cNvSpPr>
          <p:nvPr>
            <p:ph type="sldNum" sz="quarter" idx="5"/>
          </p:nvPr>
        </p:nvSpPr>
        <p:spPr/>
        <p:txBody>
          <a:bodyPr/>
          <a:lstStyle/>
          <a:p>
            <a:fld id="{A89C7E07-3C67-C64C-8DA0-0404F6303970}" type="slidenum">
              <a:rPr lang="en-US" smtClean="0"/>
              <a:t>6</a:t>
            </a:fld>
            <a:endParaRPr lang="en-US" dirty="0"/>
          </a:p>
        </p:txBody>
      </p:sp>
    </p:spTree>
    <p:extLst>
      <p:ext uri="{BB962C8B-B14F-4D97-AF65-F5344CB8AC3E}">
        <p14:creationId xmlns:p14="http://schemas.microsoft.com/office/powerpoint/2010/main" val="3997535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969F3-F824-D878-A972-583E1A156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56FF1-950D-719F-0E8E-AA418E5081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58240A-B05A-FF64-6F19-BFC9D3919FBE}"/>
              </a:ext>
            </a:extLst>
          </p:cNvPr>
          <p:cNvSpPr>
            <a:spLocks noGrp="1"/>
          </p:cNvSpPr>
          <p:nvPr>
            <p:ph type="body" idx="1"/>
          </p:nvPr>
        </p:nvSpPr>
        <p:spPr/>
        <p:txBody>
          <a:bodyPr/>
          <a:lstStyle/>
          <a:p>
            <a:r>
              <a:rPr lang="en-US" b="1" dirty="0"/>
              <a:t>Exemptions for ABAWD: </a:t>
            </a:r>
          </a:p>
          <a:p>
            <a:pPr marL="171450" indent="-171450">
              <a:buFontTx/>
              <a:buChar char="-"/>
            </a:pPr>
            <a:r>
              <a:rPr lang="en-US" dirty="0"/>
              <a:t>Individuals who are pregnant</a:t>
            </a:r>
          </a:p>
          <a:p>
            <a:pPr marL="171450" indent="-171450">
              <a:buFontTx/>
              <a:buChar char="-"/>
            </a:pPr>
            <a:r>
              <a:rPr lang="en-US" dirty="0"/>
              <a:t>Dependents: </a:t>
            </a:r>
          </a:p>
          <a:p>
            <a:pPr marL="628650" lvl="1" indent="-171450">
              <a:buFontTx/>
              <a:buChar char="-"/>
            </a:pPr>
            <a:r>
              <a:rPr lang="en-US" dirty="0"/>
              <a:t>Children under 14</a:t>
            </a:r>
          </a:p>
          <a:p>
            <a:pPr marL="628650" lvl="1" indent="-171450">
              <a:buFontTx/>
              <a:buChar char="-"/>
            </a:pPr>
            <a:r>
              <a:rPr lang="en-US" dirty="0"/>
              <a:t>Children under 24 if full-time students</a:t>
            </a:r>
          </a:p>
          <a:p>
            <a:pPr marL="628650" lvl="1" indent="-171450">
              <a:buFontTx/>
              <a:buChar char="-"/>
            </a:pPr>
            <a:r>
              <a:rPr lang="en-US" dirty="0"/>
              <a:t>Caring for a disabled person</a:t>
            </a:r>
          </a:p>
          <a:p>
            <a:pPr marL="628650" lvl="1" indent="-171450">
              <a:buFontTx/>
              <a:buChar char="-"/>
            </a:pPr>
            <a:r>
              <a:rPr lang="en-US" dirty="0"/>
              <a:t>Elderly living with you and rely on your financial support</a:t>
            </a:r>
          </a:p>
          <a:p>
            <a:pPr marL="628650" lvl="1" indent="-171450">
              <a:buFontTx/>
              <a:buChar char="-"/>
            </a:pPr>
            <a:endParaRPr lang="en-US" dirty="0"/>
          </a:p>
          <a:p>
            <a:pPr marL="0" indent="0">
              <a:buFontTx/>
              <a:buNone/>
            </a:pPr>
            <a:endParaRPr lang="en-US" dirty="0"/>
          </a:p>
          <a:p>
            <a:pPr marL="0" indent="0">
              <a:buFontTx/>
              <a:buNone/>
            </a:pPr>
            <a:r>
              <a:rPr lang="en-US" b="1" dirty="0"/>
              <a:t>Revisions to exemptions (who are no longer eligible) at State Level:</a:t>
            </a:r>
          </a:p>
          <a:p>
            <a:pPr marL="171450" indent="-171450">
              <a:buFontTx/>
              <a:buChar char="-"/>
            </a:pPr>
            <a:r>
              <a:rPr lang="en-US" dirty="0"/>
              <a:t>Elderly ages 60-64</a:t>
            </a:r>
          </a:p>
          <a:p>
            <a:pPr marL="171450" indent="-171450">
              <a:buFontTx/>
              <a:buChar char="-"/>
            </a:pPr>
            <a:r>
              <a:rPr lang="en-US" dirty="0"/>
              <a:t>Homeless individuals, veterans, people aged out of foster care (&gt;18 years old)</a:t>
            </a:r>
          </a:p>
          <a:p>
            <a:pPr marL="171450" indent="-171450">
              <a:buFontTx/>
              <a:buChar char="-"/>
            </a:pPr>
            <a:r>
              <a:rPr lang="en-US" dirty="0"/>
              <a:t>Immigrants, Refugees, Asylum Seekers, Parolees &lt; 1year</a:t>
            </a:r>
          </a:p>
          <a:p>
            <a:pPr marL="171450" indent="-171450">
              <a:buFontTx/>
              <a:buChar char="-"/>
            </a:pPr>
            <a:r>
              <a:rPr lang="en-US" dirty="0"/>
              <a:t>T Visa or T Non-Immigrant Status (Temporary visa for victims of a severe form of human trafficking or torture, and are assisting with law enforcement investigation or prosecution)</a:t>
            </a:r>
          </a:p>
        </p:txBody>
      </p:sp>
      <p:sp>
        <p:nvSpPr>
          <p:cNvPr id="4" name="Slide Number Placeholder 3">
            <a:extLst>
              <a:ext uri="{FF2B5EF4-FFF2-40B4-BE49-F238E27FC236}">
                <a16:creationId xmlns:a16="http://schemas.microsoft.com/office/drawing/2014/main" id="{EF5628EE-23A7-9088-A582-6910FFA9F464}"/>
              </a:ext>
            </a:extLst>
          </p:cNvPr>
          <p:cNvSpPr>
            <a:spLocks noGrp="1"/>
          </p:cNvSpPr>
          <p:nvPr>
            <p:ph type="sldNum" sz="quarter" idx="5"/>
          </p:nvPr>
        </p:nvSpPr>
        <p:spPr/>
        <p:txBody>
          <a:bodyPr/>
          <a:lstStyle/>
          <a:p>
            <a:fld id="{A89C7E07-3C67-C64C-8DA0-0404F6303970}" type="slidenum">
              <a:rPr lang="en-US" smtClean="0"/>
              <a:t>7</a:t>
            </a:fld>
            <a:endParaRPr lang="en-US" dirty="0"/>
          </a:p>
        </p:txBody>
      </p:sp>
    </p:spTree>
    <p:extLst>
      <p:ext uri="{BB962C8B-B14F-4D97-AF65-F5344CB8AC3E}">
        <p14:creationId xmlns:p14="http://schemas.microsoft.com/office/powerpoint/2010/main" val="898211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C9DA-ADD5-FE1C-302D-242502EDF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3EBA0D-3596-7046-6EE3-5221D8A2F6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BC1782-3E9B-75C1-0B07-D957376F4D2D}"/>
              </a:ext>
            </a:extLst>
          </p:cNvPr>
          <p:cNvSpPr>
            <a:spLocks noGrp="1"/>
          </p:cNvSpPr>
          <p:nvPr>
            <p:ph type="body" idx="1"/>
          </p:nvPr>
        </p:nvSpPr>
        <p:spPr/>
        <p:txBody>
          <a:bodyPr/>
          <a:lstStyle/>
          <a:p>
            <a:r>
              <a:rPr lang="en-US" b="1" dirty="0"/>
              <a:t>Exemptions for ABAWD: </a:t>
            </a:r>
          </a:p>
          <a:p>
            <a:pPr marL="171450" indent="-171450">
              <a:buFontTx/>
              <a:buChar char="-"/>
            </a:pPr>
            <a:r>
              <a:rPr lang="en-US" dirty="0"/>
              <a:t>Individuals who are pregnant</a:t>
            </a:r>
          </a:p>
          <a:p>
            <a:pPr marL="171450" indent="-171450">
              <a:buFontTx/>
              <a:buChar char="-"/>
            </a:pPr>
            <a:r>
              <a:rPr lang="en-US" dirty="0"/>
              <a:t>Dependents: </a:t>
            </a:r>
          </a:p>
          <a:p>
            <a:pPr marL="628650" lvl="1" indent="-171450">
              <a:buFontTx/>
              <a:buChar char="-"/>
            </a:pPr>
            <a:r>
              <a:rPr lang="en-US" dirty="0"/>
              <a:t>Children under 14</a:t>
            </a:r>
          </a:p>
          <a:p>
            <a:pPr marL="628650" lvl="1" indent="-171450">
              <a:buFontTx/>
              <a:buChar char="-"/>
            </a:pPr>
            <a:r>
              <a:rPr lang="en-US" dirty="0"/>
              <a:t>Children under 24 if full-time students</a:t>
            </a:r>
          </a:p>
          <a:p>
            <a:pPr marL="628650" lvl="1" indent="-171450">
              <a:buFontTx/>
              <a:buChar char="-"/>
            </a:pPr>
            <a:r>
              <a:rPr lang="en-US" dirty="0"/>
              <a:t>Caring for a disabled person</a:t>
            </a:r>
          </a:p>
          <a:p>
            <a:pPr marL="628650" lvl="1" indent="-171450">
              <a:buFontTx/>
              <a:buChar char="-"/>
            </a:pPr>
            <a:r>
              <a:rPr lang="en-US" dirty="0"/>
              <a:t>Elderly living with you and rely on your financial support</a:t>
            </a:r>
          </a:p>
          <a:p>
            <a:pPr marL="628650" lvl="1" indent="-171450">
              <a:buFontTx/>
              <a:buChar char="-"/>
            </a:pPr>
            <a:endParaRPr lang="en-US" dirty="0"/>
          </a:p>
          <a:p>
            <a:pPr marL="0" indent="0">
              <a:buFontTx/>
              <a:buNone/>
            </a:pPr>
            <a:endParaRPr lang="en-US" dirty="0"/>
          </a:p>
          <a:p>
            <a:pPr marL="0" indent="0">
              <a:buFontTx/>
              <a:buNone/>
            </a:pPr>
            <a:r>
              <a:rPr lang="en-US" b="1" dirty="0"/>
              <a:t>Revisions to exemptions (who are no longer eligible) at State Level:</a:t>
            </a:r>
          </a:p>
          <a:p>
            <a:pPr marL="171450" indent="-171450">
              <a:buFontTx/>
              <a:buChar char="-"/>
            </a:pPr>
            <a:r>
              <a:rPr lang="en-US" dirty="0"/>
              <a:t>Elderly ages 60-64</a:t>
            </a:r>
          </a:p>
          <a:p>
            <a:pPr marL="171450" indent="-171450">
              <a:buFontTx/>
              <a:buChar char="-"/>
            </a:pPr>
            <a:r>
              <a:rPr lang="en-US" dirty="0"/>
              <a:t>Homeless individuals, veterans, people aged out of foster care (&gt;18 years old)</a:t>
            </a:r>
          </a:p>
          <a:p>
            <a:pPr marL="171450" indent="-171450">
              <a:buFontTx/>
              <a:buChar char="-"/>
            </a:pPr>
            <a:r>
              <a:rPr lang="en-US" dirty="0"/>
              <a:t>Immigrants, Refugees, Asylum Seekers, Parolees &lt; 1year</a:t>
            </a:r>
          </a:p>
          <a:p>
            <a:pPr marL="171450" indent="-171450">
              <a:buFontTx/>
              <a:buChar char="-"/>
            </a:pPr>
            <a:r>
              <a:rPr lang="en-US" dirty="0"/>
              <a:t>T Visa or T Non-Immigrant Status (Temporary visa for victims of a severe form of human trafficking or torture, and are assisting with law enforcement investigation or prosecution)</a:t>
            </a:r>
          </a:p>
        </p:txBody>
      </p:sp>
      <p:sp>
        <p:nvSpPr>
          <p:cNvPr id="4" name="Slide Number Placeholder 3">
            <a:extLst>
              <a:ext uri="{FF2B5EF4-FFF2-40B4-BE49-F238E27FC236}">
                <a16:creationId xmlns:a16="http://schemas.microsoft.com/office/drawing/2014/main" id="{7A8F1108-7549-EC4D-0C6E-CD4711E3A949}"/>
              </a:ext>
            </a:extLst>
          </p:cNvPr>
          <p:cNvSpPr>
            <a:spLocks noGrp="1"/>
          </p:cNvSpPr>
          <p:nvPr>
            <p:ph type="sldNum" sz="quarter" idx="5"/>
          </p:nvPr>
        </p:nvSpPr>
        <p:spPr/>
        <p:txBody>
          <a:bodyPr/>
          <a:lstStyle/>
          <a:p>
            <a:fld id="{A89C7E07-3C67-C64C-8DA0-0404F6303970}" type="slidenum">
              <a:rPr lang="en-US" smtClean="0"/>
              <a:t>8</a:t>
            </a:fld>
            <a:endParaRPr lang="en-US" dirty="0"/>
          </a:p>
        </p:txBody>
      </p:sp>
    </p:spTree>
    <p:extLst>
      <p:ext uri="{BB962C8B-B14F-4D97-AF65-F5344CB8AC3E}">
        <p14:creationId xmlns:p14="http://schemas.microsoft.com/office/powerpoint/2010/main" val="2732645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EC708-F784-69D9-79B9-ACA78FF8F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544B4-2596-AFA8-F81D-FCF56E68C4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B12B65-9AC3-DD67-44A1-77790FD2331F}"/>
              </a:ext>
            </a:extLst>
          </p:cNvPr>
          <p:cNvSpPr>
            <a:spLocks noGrp="1"/>
          </p:cNvSpPr>
          <p:nvPr>
            <p:ph type="body" idx="1"/>
          </p:nvPr>
        </p:nvSpPr>
        <p:spPr/>
        <p:txBody>
          <a:bodyPr/>
          <a:lstStyle/>
          <a:p>
            <a:pPr marL="628650" lvl="1" indent="-171450">
              <a:buFontTx/>
              <a:buChar char="-"/>
            </a:pPr>
            <a:r>
              <a:rPr lang="en-US" dirty="0"/>
              <a:t>https://www.dhs.state.il.us/onenetlibrary/12/documents/Forms/442341-202406.pdf</a:t>
            </a:r>
          </a:p>
        </p:txBody>
      </p:sp>
      <p:sp>
        <p:nvSpPr>
          <p:cNvPr id="4" name="Slide Number Placeholder 3">
            <a:extLst>
              <a:ext uri="{FF2B5EF4-FFF2-40B4-BE49-F238E27FC236}">
                <a16:creationId xmlns:a16="http://schemas.microsoft.com/office/drawing/2014/main" id="{E5BDCF5B-B65C-B11C-D71C-2AFF5E93E8AD}"/>
              </a:ext>
            </a:extLst>
          </p:cNvPr>
          <p:cNvSpPr>
            <a:spLocks noGrp="1"/>
          </p:cNvSpPr>
          <p:nvPr>
            <p:ph type="sldNum" sz="quarter" idx="5"/>
          </p:nvPr>
        </p:nvSpPr>
        <p:spPr/>
        <p:txBody>
          <a:bodyPr/>
          <a:lstStyle/>
          <a:p>
            <a:fld id="{A89C7E07-3C67-C64C-8DA0-0404F6303970}" type="slidenum">
              <a:rPr lang="en-US" smtClean="0"/>
              <a:t>9</a:t>
            </a:fld>
            <a:endParaRPr lang="en-US" dirty="0"/>
          </a:p>
        </p:txBody>
      </p:sp>
    </p:spTree>
    <p:extLst>
      <p:ext uri="{BB962C8B-B14F-4D97-AF65-F5344CB8AC3E}">
        <p14:creationId xmlns:p14="http://schemas.microsoft.com/office/powerpoint/2010/main" val="1588180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CAC00-049B-0E7C-A7EE-5356E36CC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8E6217-6C06-4AB9-9FBB-CC4504B4AF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9A27F8-680F-07D4-C3EF-C826D4DDD1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90C4DE-E498-DEEF-BD0B-E2B6C8B7EF7A}"/>
              </a:ext>
            </a:extLst>
          </p:cNvPr>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3798913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4035E-3FCA-2DCB-3B3C-D7B0BB27B5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2BD77B-D60D-D96E-5BA2-650A976817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8EFBB4-C066-9DFA-E2DB-4BF17F965BA5}"/>
              </a:ext>
            </a:extLst>
          </p:cNvPr>
          <p:cNvSpPr>
            <a:spLocks noGrp="1"/>
          </p:cNvSpPr>
          <p:nvPr>
            <p:ph type="body" idx="1"/>
          </p:nvPr>
        </p:nvSpPr>
        <p:spPr/>
        <p:txBody>
          <a:bodyPr/>
          <a:lstStyle/>
          <a:p>
            <a:r>
              <a:rPr lang="en-US" dirty="0"/>
              <a:t>Care For Friends wants to make sure volunteers are informed, supported, and set up for success. </a:t>
            </a:r>
          </a:p>
          <a:p>
            <a:endParaRPr lang="en-US" dirty="0"/>
          </a:p>
          <a:p>
            <a:r>
              <a:rPr lang="en-US" dirty="0"/>
              <a:t>That means keeping them up to date on SNAP rules, teaming up with GCFD partners to reach more people in underserved areas, and offering training that builds skills for future jobs or education. </a:t>
            </a:r>
          </a:p>
          <a:p>
            <a:endParaRPr lang="en-US" dirty="0"/>
          </a:p>
          <a:p>
            <a:r>
              <a:rPr lang="en-US" dirty="0"/>
              <a:t>They’re also helping volunteers navigate online tools so they can report their service on time and avoid any hiccups with benefits. </a:t>
            </a:r>
          </a:p>
          <a:p>
            <a:endParaRPr lang="en-US" dirty="0"/>
          </a:p>
          <a:p>
            <a:r>
              <a:rPr lang="en-US" dirty="0"/>
              <a:t>And to make everything smoother, they’re simplifying the reporting and verification process so it’s easier to follow.</a:t>
            </a:r>
          </a:p>
        </p:txBody>
      </p:sp>
      <p:sp>
        <p:nvSpPr>
          <p:cNvPr id="4" name="Slide Number Placeholder 3">
            <a:extLst>
              <a:ext uri="{FF2B5EF4-FFF2-40B4-BE49-F238E27FC236}">
                <a16:creationId xmlns:a16="http://schemas.microsoft.com/office/drawing/2014/main" id="{C684B54D-216A-86BC-80EB-B3406771469F}"/>
              </a:ext>
            </a:extLst>
          </p:cNvPr>
          <p:cNvSpPr>
            <a:spLocks noGrp="1"/>
          </p:cNvSpPr>
          <p:nvPr>
            <p:ph type="sldNum" sz="quarter" idx="5"/>
          </p:nvPr>
        </p:nvSpPr>
        <p:spPr/>
        <p:txBody>
          <a:bodyPr/>
          <a:lstStyle/>
          <a:p>
            <a:fld id="{A89C7E07-3C67-C64C-8DA0-0404F6303970}" type="slidenum">
              <a:rPr lang="en-US" smtClean="0"/>
              <a:t>11</a:t>
            </a:fld>
            <a:endParaRPr lang="en-US" dirty="0"/>
          </a:p>
        </p:txBody>
      </p:sp>
    </p:spTree>
    <p:extLst>
      <p:ext uri="{BB962C8B-B14F-4D97-AF65-F5344CB8AC3E}">
        <p14:creationId xmlns:p14="http://schemas.microsoft.com/office/powerpoint/2010/main" val="3362648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2B3FB-D0F6-EC72-931E-BB884A90CE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7BF908-93B4-5A71-7DBD-FC2E7571BE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B77C94-5358-8A40-21BC-EA45BD583F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how Care For Friends is making it easier for volunteers to get involved and stay informed: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latin typeface="+mn-lt"/>
                <a:ea typeface="+mn-ea"/>
                <a:cs typeface="+mn-cs"/>
              </a:rPr>
              <a:t>They’re keeping current participants in the loop with updates to boost engagement, and spreading the word through websites, flyers, social media, and partner networks.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Signing up is simple thanks to a user-friendly portal where volunteers can browse roles and register quickly.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Staff and volunteers also get access to training materials and tools to help with accurate reporting and support.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Plus, they’re teaming up with local schools, nonprofits, and businesses to grow their reach—and guiding volunteers toward other helpful programs like WIC and workforce training to make sure they’re getting all the support they need.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strategy</a:t>
            </a:r>
            <a:r>
              <a:rPr lang="en-US" sz="1200" b="0" i="0" kern="1200" dirty="0">
                <a:solidFill>
                  <a:schemeClr val="tx1"/>
                </a:solidFill>
                <a:effectLst/>
                <a:latin typeface="+mn-lt"/>
                <a:ea typeface="+mn-ea"/>
                <a:cs typeface="+mn-cs"/>
              </a:rPr>
              <a:t> is a high-level plan designed to achieve a specific goal or set of goals. It’s about </a:t>
            </a:r>
            <a:r>
              <a:rPr lang="en-US" sz="1200" b="1" i="0" kern="1200" dirty="0">
                <a:solidFill>
                  <a:schemeClr val="tx1"/>
                </a:solidFill>
                <a:effectLst/>
                <a:latin typeface="+mn-lt"/>
                <a:ea typeface="+mn-ea"/>
                <a:cs typeface="+mn-cs"/>
              </a:rPr>
              <a:t>making choices</a:t>
            </a:r>
            <a:r>
              <a:rPr lang="en-US" sz="1200" b="0" i="0" kern="1200" dirty="0">
                <a:solidFill>
                  <a:schemeClr val="tx1"/>
                </a:solidFill>
                <a:effectLst/>
                <a:latin typeface="+mn-lt"/>
                <a:ea typeface="+mn-ea"/>
                <a:cs typeface="+mn-cs"/>
              </a:rPr>
              <a:t> and </a:t>
            </a:r>
            <a:r>
              <a:rPr lang="en-US" sz="1200" b="1" i="0" kern="1200" dirty="0">
                <a:solidFill>
                  <a:schemeClr val="tx1"/>
                </a:solidFill>
                <a:effectLst/>
                <a:latin typeface="+mn-lt"/>
                <a:ea typeface="+mn-ea"/>
                <a:cs typeface="+mn-cs"/>
              </a:rPr>
              <a:t>prioritizing actions</a:t>
            </a:r>
            <a:r>
              <a:rPr lang="en-US" sz="1200" b="0" i="0" kern="1200" dirty="0">
                <a:solidFill>
                  <a:schemeClr val="tx1"/>
                </a:solidFill>
                <a:effectLst/>
                <a:latin typeface="+mn-lt"/>
                <a:ea typeface="+mn-ea"/>
                <a:cs typeface="+mn-cs"/>
              </a:rPr>
              <a:t> to gain an advantage or solve a problem.</a:t>
            </a:r>
          </a:p>
          <a:p>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To define direction and focus efforts.</a:t>
            </a:r>
          </a:p>
          <a:p>
            <a:r>
              <a:rPr lang="en-US" sz="1200" b="1" i="0" kern="1200" dirty="0">
                <a:solidFill>
                  <a:schemeClr val="tx1"/>
                </a:solidFill>
                <a:effectLst/>
                <a:latin typeface="+mn-lt"/>
                <a:ea typeface="+mn-ea"/>
                <a:cs typeface="+mn-cs"/>
              </a:rPr>
              <a:t>Nature</a:t>
            </a:r>
            <a:r>
              <a:rPr lang="en-US" sz="1200" b="0" i="0" kern="1200" dirty="0">
                <a:solidFill>
                  <a:schemeClr val="tx1"/>
                </a:solidFill>
                <a:effectLst/>
                <a:latin typeface="+mn-lt"/>
                <a:ea typeface="+mn-ea"/>
                <a:cs typeface="+mn-cs"/>
              </a:rPr>
              <a:t>: Goal-oriented and adaptive.</a:t>
            </a:r>
          </a:p>
          <a:p>
            <a:endParaRPr lang="en-US" dirty="0"/>
          </a:p>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framework</a:t>
            </a:r>
            <a:r>
              <a:rPr lang="en-US" sz="1200" b="0" i="0" kern="1200" dirty="0">
                <a:solidFill>
                  <a:schemeClr val="tx1"/>
                </a:solidFill>
                <a:effectLst/>
                <a:latin typeface="+mn-lt"/>
                <a:ea typeface="+mn-ea"/>
                <a:cs typeface="+mn-cs"/>
              </a:rPr>
              <a:t> is a structured approach or system that provides a foundation for decision-making, planning, or execution. It’s like a </a:t>
            </a:r>
            <a:r>
              <a:rPr lang="en-US" sz="1200" b="1" i="0" kern="1200" dirty="0">
                <a:solidFill>
                  <a:schemeClr val="tx1"/>
                </a:solidFill>
                <a:effectLst/>
                <a:latin typeface="+mn-lt"/>
                <a:ea typeface="+mn-ea"/>
                <a:cs typeface="+mn-cs"/>
              </a:rPr>
              <a:t>toolkit</a:t>
            </a:r>
            <a:r>
              <a:rPr lang="en-US" sz="1200" b="0" i="0" kern="1200" dirty="0">
                <a:solidFill>
                  <a:schemeClr val="tx1"/>
                </a:solidFill>
                <a:effectLst/>
                <a:latin typeface="+mn-lt"/>
                <a:ea typeface="+mn-ea"/>
                <a:cs typeface="+mn-cs"/>
              </a:rPr>
              <a:t> or </a:t>
            </a:r>
            <a:r>
              <a:rPr lang="en-US" sz="1200" b="1" i="0" kern="1200" dirty="0">
                <a:solidFill>
                  <a:schemeClr val="tx1"/>
                </a:solidFill>
                <a:effectLst/>
                <a:latin typeface="+mn-lt"/>
                <a:ea typeface="+mn-ea"/>
                <a:cs typeface="+mn-cs"/>
              </a:rPr>
              <a:t>blueprint</a:t>
            </a:r>
            <a:r>
              <a:rPr lang="en-US" sz="1200" b="0" i="0" kern="1200" dirty="0">
                <a:solidFill>
                  <a:schemeClr val="tx1"/>
                </a:solidFill>
                <a:effectLst/>
                <a:latin typeface="+mn-lt"/>
                <a:ea typeface="+mn-ea"/>
                <a:cs typeface="+mn-cs"/>
              </a:rPr>
              <a:t> that helps guide how something should be done.</a:t>
            </a:r>
          </a:p>
          <a:p>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To organize thinking, processes, or actions.</a:t>
            </a:r>
          </a:p>
          <a:p>
            <a:r>
              <a:rPr lang="en-US" sz="1200" b="1" i="0" kern="1200" dirty="0">
                <a:solidFill>
                  <a:schemeClr val="tx1"/>
                </a:solidFill>
                <a:effectLst/>
                <a:latin typeface="+mn-lt"/>
                <a:ea typeface="+mn-ea"/>
                <a:cs typeface="+mn-cs"/>
              </a:rPr>
              <a:t>Nature</a:t>
            </a:r>
            <a:r>
              <a:rPr lang="en-US" sz="1200" b="0" i="0" kern="1200" dirty="0">
                <a:solidFill>
                  <a:schemeClr val="tx1"/>
                </a:solidFill>
                <a:effectLst/>
                <a:latin typeface="+mn-lt"/>
                <a:ea typeface="+mn-ea"/>
                <a:cs typeface="+mn-cs"/>
              </a:rPr>
              <a:t>: Often conceptual or procedural.</a:t>
            </a:r>
          </a:p>
          <a:p>
            <a:endParaRPr lang="en-US" dirty="0"/>
          </a:p>
        </p:txBody>
      </p:sp>
      <p:sp>
        <p:nvSpPr>
          <p:cNvPr id="4" name="Slide Number Placeholder 3">
            <a:extLst>
              <a:ext uri="{FF2B5EF4-FFF2-40B4-BE49-F238E27FC236}">
                <a16:creationId xmlns:a16="http://schemas.microsoft.com/office/drawing/2014/main" id="{B6823B57-ACAC-84C1-668C-9DC66862CAA3}"/>
              </a:ext>
            </a:extLst>
          </p:cNvPr>
          <p:cNvSpPr>
            <a:spLocks noGrp="1"/>
          </p:cNvSpPr>
          <p:nvPr>
            <p:ph type="sldNum" sz="quarter" idx="5"/>
          </p:nvPr>
        </p:nvSpPr>
        <p:spPr/>
        <p:txBody>
          <a:bodyPr/>
          <a:lstStyle/>
          <a:p>
            <a:fld id="{A89C7E07-3C67-C64C-8DA0-0404F6303970}" type="slidenum">
              <a:rPr lang="en-US" smtClean="0"/>
              <a:t>12</a:t>
            </a:fld>
            <a:endParaRPr lang="en-US" dirty="0"/>
          </a:p>
        </p:txBody>
      </p:sp>
    </p:spTree>
    <p:extLst>
      <p:ext uri="{BB962C8B-B14F-4D97-AF65-F5344CB8AC3E}">
        <p14:creationId xmlns:p14="http://schemas.microsoft.com/office/powerpoint/2010/main" val="1531107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3A8C7-FC1E-79C4-7941-223754BAE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F0134-0E20-E408-9338-FA9C204C63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640BC8-453A-049D-4EA6-5C0712A9DE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how Care For Friends is making it easier for volunteers to get involved and stay informed: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latin typeface="+mn-lt"/>
                <a:ea typeface="+mn-ea"/>
                <a:cs typeface="+mn-cs"/>
              </a:rPr>
              <a:t>They’re keeping current participants in the loop with updates to boost engagement, and spreading the word through websites, flyers, social media, and partner networks.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Signing up is simple thanks to a user-friendly portal where volunteers can browse roles and register quickly.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Staff and volunteers also get access to training materials and tools to help with accurate reporting and support.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Plus, they’re teaming up with local schools, nonprofits, and businesses to grow their reach—and guiding volunteers toward other helpful programs like WIC and workforce training to make sure they’re getting all the support they need.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strategy</a:t>
            </a:r>
            <a:r>
              <a:rPr lang="en-US" sz="1200" b="0" i="0" kern="1200" dirty="0">
                <a:solidFill>
                  <a:schemeClr val="tx1"/>
                </a:solidFill>
                <a:effectLst/>
                <a:latin typeface="+mn-lt"/>
                <a:ea typeface="+mn-ea"/>
                <a:cs typeface="+mn-cs"/>
              </a:rPr>
              <a:t> is a high-level plan designed to achieve a specific goal or set of goals. It’s about </a:t>
            </a:r>
            <a:r>
              <a:rPr lang="en-US" sz="1200" b="1" i="0" kern="1200" dirty="0">
                <a:solidFill>
                  <a:schemeClr val="tx1"/>
                </a:solidFill>
                <a:effectLst/>
                <a:latin typeface="+mn-lt"/>
                <a:ea typeface="+mn-ea"/>
                <a:cs typeface="+mn-cs"/>
              </a:rPr>
              <a:t>making choices</a:t>
            </a:r>
            <a:r>
              <a:rPr lang="en-US" sz="1200" b="0" i="0" kern="1200" dirty="0">
                <a:solidFill>
                  <a:schemeClr val="tx1"/>
                </a:solidFill>
                <a:effectLst/>
                <a:latin typeface="+mn-lt"/>
                <a:ea typeface="+mn-ea"/>
                <a:cs typeface="+mn-cs"/>
              </a:rPr>
              <a:t> and </a:t>
            </a:r>
            <a:r>
              <a:rPr lang="en-US" sz="1200" b="1" i="0" kern="1200" dirty="0">
                <a:solidFill>
                  <a:schemeClr val="tx1"/>
                </a:solidFill>
                <a:effectLst/>
                <a:latin typeface="+mn-lt"/>
                <a:ea typeface="+mn-ea"/>
                <a:cs typeface="+mn-cs"/>
              </a:rPr>
              <a:t>prioritizing actions</a:t>
            </a:r>
            <a:r>
              <a:rPr lang="en-US" sz="1200" b="0" i="0" kern="1200" dirty="0">
                <a:solidFill>
                  <a:schemeClr val="tx1"/>
                </a:solidFill>
                <a:effectLst/>
                <a:latin typeface="+mn-lt"/>
                <a:ea typeface="+mn-ea"/>
                <a:cs typeface="+mn-cs"/>
              </a:rPr>
              <a:t> to gain an advantage or solve a problem.</a:t>
            </a:r>
          </a:p>
          <a:p>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To define direction and focus efforts.</a:t>
            </a:r>
          </a:p>
          <a:p>
            <a:r>
              <a:rPr lang="en-US" sz="1200" b="1" i="0" kern="1200" dirty="0">
                <a:solidFill>
                  <a:schemeClr val="tx1"/>
                </a:solidFill>
                <a:effectLst/>
                <a:latin typeface="+mn-lt"/>
                <a:ea typeface="+mn-ea"/>
                <a:cs typeface="+mn-cs"/>
              </a:rPr>
              <a:t>Nature</a:t>
            </a:r>
            <a:r>
              <a:rPr lang="en-US" sz="1200" b="0" i="0" kern="1200" dirty="0">
                <a:solidFill>
                  <a:schemeClr val="tx1"/>
                </a:solidFill>
                <a:effectLst/>
                <a:latin typeface="+mn-lt"/>
                <a:ea typeface="+mn-ea"/>
                <a:cs typeface="+mn-cs"/>
              </a:rPr>
              <a:t>: Goal-oriented and adaptive.</a:t>
            </a:r>
          </a:p>
          <a:p>
            <a:endParaRPr lang="en-US" dirty="0"/>
          </a:p>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framework</a:t>
            </a:r>
            <a:r>
              <a:rPr lang="en-US" sz="1200" b="0" i="0" kern="1200" dirty="0">
                <a:solidFill>
                  <a:schemeClr val="tx1"/>
                </a:solidFill>
                <a:effectLst/>
                <a:latin typeface="+mn-lt"/>
                <a:ea typeface="+mn-ea"/>
                <a:cs typeface="+mn-cs"/>
              </a:rPr>
              <a:t> is a structured approach or system that provides a foundation for decision-making, planning, or execution. It’s like a </a:t>
            </a:r>
            <a:r>
              <a:rPr lang="en-US" sz="1200" b="1" i="0" kern="1200" dirty="0">
                <a:solidFill>
                  <a:schemeClr val="tx1"/>
                </a:solidFill>
                <a:effectLst/>
                <a:latin typeface="+mn-lt"/>
                <a:ea typeface="+mn-ea"/>
                <a:cs typeface="+mn-cs"/>
              </a:rPr>
              <a:t>toolkit</a:t>
            </a:r>
            <a:r>
              <a:rPr lang="en-US" sz="1200" b="0" i="0" kern="1200" dirty="0">
                <a:solidFill>
                  <a:schemeClr val="tx1"/>
                </a:solidFill>
                <a:effectLst/>
                <a:latin typeface="+mn-lt"/>
                <a:ea typeface="+mn-ea"/>
                <a:cs typeface="+mn-cs"/>
              </a:rPr>
              <a:t> or </a:t>
            </a:r>
            <a:r>
              <a:rPr lang="en-US" sz="1200" b="1" i="0" kern="1200" dirty="0">
                <a:solidFill>
                  <a:schemeClr val="tx1"/>
                </a:solidFill>
                <a:effectLst/>
                <a:latin typeface="+mn-lt"/>
                <a:ea typeface="+mn-ea"/>
                <a:cs typeface="+mn-cs"/>
              </a:rPr>
              <a:t>blueprint</a:t>
            </a:r>
            <a:r>
              <a:rPr lang="en-US" sz="1200" b="0" i="0" kern="1200" dirty="0">
                <a:solidFill>
                  <a:schemeClr val="tx1"/>
                </a:solidFill>
                <a:effectLst/>
                <a:latin typeface="+mn-lt"/>
                <a:ea typeface="+mn-ea"/>
                <a:cs typeface="+mn-cs"/>
              </a:rPr>
              <a:t> that helps guide how something should be done.</a:t>
            </a:r>
          </a:p>
          <a:p>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To organize thinking, processes, or actions.</a:t>
            </a:r>
          </a:p>
          <a:p>
            <a:r>
              <a:rPr lang="en-US" sz="1200" b="1" i="0" kern="1200" dirty="0">
                <a:solidFill>
                  <a:schemeClr val="tx1"/>
                </a:solidFill>
                <a:effectLst/>
                <a:latin typeface="+mn-lt"/>
                <a:ea typeface="+mn-ea"/>
                <a:cs typeface="+mn-cs"/>
              </a:rPr>
              <a:t>Nature</a:t>
            </a:r>
            <a:r>
              <a:rPr lang="en-US" sz="1200" b="0" i="0" kern="1200" dirty="0">
                <a:solidFill>
                  <a:schemeClr val="tx1"/>
                </a:solidFill>
                <a:effectLst/>
                <a:latin typeface="+mn-lt"/>
                <a:ea typeface="+mn-ea"/>
                <a:cs typeface="+mn-cs"/>
              </a:rPr>
              <a:t>: Often conceptual or procedural.</a:t>
            </a:r>
          </a:p>
          <a:p>
            <a:endParaRPr lang="en-US" dirty="0"/>
          </a:p>
        </p:txBody>
      </p:sp>
      <p:sp>
        <p:nvSpPr>
          <p:cNvPr id="4" name="Slide Number Placeholder 3">
            <a:extLst>
              <a:ext uri="{FF2B5EF4-FFF2-40B4-BE49-F238E27FC236}">
                <a16:creationId xmlns:a16="http://schemas.microsoft.com/office/drawing/2014/main" id="{606C8AB4-5A33-3E0E-47E1-44444131F3CB}"/>
              </a:ext>
            </a:extLst>
          </p:cNvPr>
          <p:cNvSpPr>
            <a:spLocks noGrp="1"/>
          </p:cNvSpPr>
          <p:nvPr>
            <p:ph type="sldNum" sz="quarter" idx="5"/>
          </p:nvPr>
        </p:nvSpPr>
        <p:spPr/>
        <p:txBody>
          <a:bodyPr/>
          <a:lstStyle/>
          <a:p>
            <a:fld id="{A89C7E07-3C67-C64C-8DA0-0404F6303970}" type="slidenum">
              <a:rPr lang="en-US" smtClean="0"/>
              <a:t>13</a:t>
            </a:fld>
            <a:endParaRPr lang="en-US" dirty="0"/>
          </a:p>
        </p:txBody>
      </p:sp>
    </p:spTree>
    <p:extLst>
      <p:ext uri="{BB962C8B-B14F-4D97-AF65-F5344CB8AC3E}">
        <p14:creationId xmlns:p14="http://schemas.microsoft.com/office/powerpoint/2010/main" val="4288106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14</a:t>
            </a:fld>
            <a:endParaRPr lang="en-US" dirty="0"/>
          </a:p>
        </p:txBody>
      </p:sp>
    </p:spTree>
    <p:extLst>
      <p:ext uri="{BB962C8B-B14F-4D97-AF65-F5344CB8AC3E}">
        <p14:creationId xmlns:p14="http://schemas.microsoft.com/office/powerpoint/2010/main" val="514488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37B26-728D-1CC4-1F34-0A68175B8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755C2-AD25-9195-857F-70416CE820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7C845-FA5E-FBB0-20E6-3DE89C3253CD}"/>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1. Identify Key Organizations</a:t>
            </a:r>
          </a:p>
          <a:p>
            <a:r>
              <a:rPr lang="en-US" sz="1200" b="0" i="0" kern="1200" dirty="0">
                <a:solidFill>
                  <a:schemeClr val="tx1"/>
                </a:solidFill>
                <a:effectLst/>
                <a:latin typeface="+mn-lt"/>
                <a:ea typeface="+mn-ea"/>
                <a:cs typeface="+mn-cs"/>
              </a:rPr>
              <a:t>-Compile a list of nonprofits, faith groups, schools, and local initiatives in each neighborhood.</a:t>
            </a:r>
          </a:p>
          <a:p>
            <a:r>
              <a:rPr lang="en-US" sz="1200" b="0" i="0" kern="1200" dirty="0">
                <a:solidFill>
                  <a:schemeClr val="tx1"/>
                </a:solidFill>
                <a:effectLst/>
                <a:latin typeface="+mn-lt"/>
                <a:ea typeface="+mn-ea"/>
                <a:cs typeface="+mn-cs"/>
              </a:rPr>
              <a:t>-Understand their missions and current volunteer needs.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2. Reach out and connect</a:t>
            </a:r>
          </a:p>
          <a:p>
            <a:r>
              <a:rPr lang="en-US" sz="1200" b="0" i="0" kern="1200" dirty="0">
                <a:solidFill>
                  <a:schemeClr val="tx1"/>
                </a:solidFill>
                <a:effectLst/>
                <a:latin typeface="+mn-lt"/>
                <a:ea typeface="+mn-ea"/>
                <a:cs typeface="+mn-cs"/>
              </a:rPr>
              <a:t>-Send personalized outreach emails or letters introducing Care For Friends and share purpose of the program</a:t>
            </a:r>
          </a:p>
          <a:p>
            <a:r>
              <a:rPr lang="en-US" sz="1200" b="0" i="0" kern="1200" dirty="0">
                <a:solidFill>
                  <a:schemeClr val="tx1"/>
                </a:solidFill>
                <a:effectLst/>
                <a:latin typeface="+mn-lt"/>
                <a:ea typeface="+mn-ea"/>
                <a:cs typeface="+mn-cs"/>
              </a:rPr>
              <a:t>-Attend local events or community meetings to build relationships in person.</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3. Unite efforts</a:t>
            </a:r>
          </a:p>
          <a:p>
            <a:r>
              <a:rPr lang="en-US" sz="1200" b="0" i="0" kern="1200" dirty="0">
                <a:solidFill>
                  <a:schemeClr val="tx1"/>
                </a:solidFill>
                <a:effectLst/>
                <a:latin typeface="+mn-lt"/>
                <a:ea typeface="+mn-ea"/>
                <a:cs typeface="+mn-cs"/>
              </a:rPr>
              <a:t>-Highlight how collaboration can benefit both organizations (e.g., shared resources, referrals).</a:t>
            </a:r>
          </a:p>
          <a:p>
            <a:r>
              <a:rPr lang="en-US" sz="1200" b="0" i="0" kern="1200" dirty="0">
                <a:solidFill>
                  <a:schemeClr val="tx1"/>
                </a:solidFill>
                <a:effectLst/>
                <a:latin typeface="+mn-lt"/>
                <a:ea typeface="+mn-ea"/>
                <a:cs typeface="+mn-cs"/>
              </a:rPr>
              <a:t>-Be clear about the types of volunteer opportunities available.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-Offer flexible roles and schedules to accommodate different organizations.</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4. Simplify sign-up process</a:t>
            </a:r>
          </a:p>
          <a:p>
            <a:r>
              <a:rPr lang="en-US" sz="1200" b="0" i="0" kern="1200" dirty="0">
                <a:solidFill>
                  <a:schemeClr val="tx1"/>
                </a:solidFill>
                <a:effectLst/>
                <a:latin typeface="+mn-lt"/>
                <a:ea typeface="+mn-ea"/>
                <a:cs typeface="+mn-cs"/>
              </a:rPr>
              <a:t>-Helping volunteers find the right opportunities i.e. zip-code search, Neighborhood search, skill-based search, virtual, on-site or client facing</a:t>
            </a:r>
          </a:p>
          <a:p>
            <a:r>
              <a:rPr lang="en-US" sz="1200" b="0" i="0" kern="1200" dirty="0">
                <a:solidFill>
                  <a:schemeClr val="tx1"/>
                </a:solidFill>
                <a:effectLst/>
                <a:latin typeface="+mn-lt"/>
                <a:ea typeface="+mn-ea"/>
                <a:cs typeface="+mn-cs"/>
              </a:rPr>
              <a:t>-Provide easy sign-up options for volunteers, i.e. Use of QR Code on flyers, posters, newsletters, etc.</a:t>
            </a:r>
          </a:p>
          <a:p>
            <a:r>
              <a:rPr lang="en-US" sz="1200" b="0" i="0" kern="1200" dirty="0">
                <a:solidFill>
                  <a:schemeClr val="tx1"/>
                </a:solidFill>
                <a:effectLst/>
                <a:latin typeface="+mn-lt"/>
                <a:ea typeface="+mn-ea"/>
                <a:cs typeface="+mn-cs"/>
              </a:rPr>
              <a:t>-Work through technology roadblocks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5. Stay connected</a:t>
            </a:r>
          </a:p>
          <a:p>
            <a:r>
              <a:rPr lang="en-US" sz="1200" b="0" i="0" kern="1200" dirty="0">
                <a:solidFill>
                  <a:schemeClr val="tx1"/>
                </a:solidFill>
                <a:effectLst/>
                <a:latin typeface="+mn-lt"/>
                <a:ea typeface="+mn-ea"/>
                <a:cs typeface="+mn-cs"/>
              </a:rPr>
              <a:t>-Share updates, success stories, and impact reports.</a:t>
            </a:r>
          </a:p>
          <a:p>
            <a:r>
              <a:rPr lang="en-US" sz="1200" b="0" i="0" kern="1200" dirty="0">
                <a:solidFill>
                  <a:schemeClr val="tx1"/>
                </a:solidFill>
                <a:effectLst/>
                <a:latin typeface="+mn-lt"/>
                <a:ea typeface="+mn-ea"/>
                <a:cs typeface="+mn-cs"/>
              </a:rPr>
              <a:t>-Invite partners to co-host events or participate in joint initiatives.</a:t>
            </a:r>
          </a:p>
          <a:p>
            <a:endParaRPr lang="en-US" dirty="0"/>
          </a:p>
        </p:txBody>
      </p:sp>
      <p:sp>
        <p:nvSpPr>
          <p:cNvPr id="4" name="Slide Number Placeholder 3">
            <a:extLst>
              <a:ext uri="{FF2B5EF4-FFF2-40B4-BE49-F238E27FC236}">
                <a16:creationId xmlns:a16="http://schemas.microsoft.com/office/drawing/2014/main" id="{866999AE-2579-4F04-A80C-B9EE5402BCA1}"/>
              </a:ext>
            </a:extLst>
          </p:cNvPr>
          <p:cNvSpPr>
            <a:spLocks noGrp="1"/>
          </p:cNvSpPr>
          <p:nvPr>
            <p:ph type="sldNum" sz="quarter" idx="5"/>
          </p:nvPr>
        </p:nvSpPr>
        <p:spPr/>
        <p:txBody>
          <a:bodyPr/>
          <a:lstStyle/>
          <a:p>
            <a:fld id="{A89C7E07-3C67-C64C-8DA0-0404F6303970}" type="slidenum">
              <a:rPr lang="en-US" smtClean="0"/>
              <a:t>15</a:t>
            </a:fld>
            <a:endParaRPr lang="en-US" dirty="0"/>
          </a:p>
        </p:txBody>
      </p:sp>
    </p:spTree>
    <p:extLst>
      <p:ext uri="{BB962C8B-B14F-4D97-AF65-F5344CB8AC3E}">
        <p14:creationId xmlns:p14="http://schemas.microsoft.com/office/powerpoint/2010/main" val="33511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few slides will walk through the execution-related aspects of the program:</a:t>
            </a:r>
            <a:endParaRPr lang="en-US" b="1" dirty="0"/>
          </a:p>
          <a:p>
            <a:endParaRPr lang="en-US" b="1" dirty="0"/>
          </a:p>
          <a:p>
            <a:r>
              <a:rPr lang="en-US" b="1" dirty="0"/>
              <a:t>Here’s how Care For Friends is approaching volunteer training: </a:t>
            </a:r>
          </a:p>
          <a:p>
            <a:pPr marL="171450" indent="-171450">
              <a:buFontTx/>
              <a:buChar char="-"/>
            </a:pPr>
            <a:r>
              <a:rPr lang="en-US" dirty="0"/>
              <a:t>It all starts with an orientation that introduces volunteers to the mission, values, and what’s expected of them. </a:t>
            </a:r>
          </a:p>
          <a:p>
            <a:pPr marL="171450" indent="-171450">
              <a:buFontTx/>
              <a:buChar char="-"/>
            </a:pPr>
            <a:r>
              <a:rPr lang="en-US" dirty="0"/>
              <a:t>Then, they get hands-on training for the specific roles they’ll be taking on, whether it’s greeting guests or helping with food services. </a:t>
            </a:r>
          </a:p>
          <a:p>
            <a:pPr marL="171450" indent="-171450">
              <a:buFontTx/>
              <a:buChar char="-"/>
            </a:pPr>
            <a:r>
              <a:rPr lang="en-US" dirty="0"/>
              <a:t>We’ll provide tech support to make sure everyone knows how to download the form and assist with the submission process.  Reporting is not an on-line process.</a:t>
            </a:r>
          </a:p>
          <a:p>
            <a:pPr marL="171450" indent="-171450">
              <a:buFontTx/>
              <a:buChar char="-"/>
            </a:pPr>
            <a:r>
              <a:rPr lang="en-US" dirty="0"/>
              <a:t>And just as important, volunteers will be coached on how to engage with our guests, creating a welcoming and inclusive environment for everyone.</a:t>
            </a:r>
          </a:p>
          <a:p>
            <a:pPr marL="171450" indent="-171450">
              <a:buFontTx/>
              <a:buChar cha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Here’s how Care For Friends plans to support volunteers every step of the way: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They’ll start by sharing a handy guide with all the key program info and FAQs, so everyone knows what to expect.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New volunteers will be paired with seasoned ones to make onboarding feel more comfortable and connected.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Training will be flexible—whether you prefer virtual, in-person, or on-demand options, there’s something to fit your schedule. Regular check-ins and shout-outs will keep volunteers motivated and appreciated.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And to keep everything running smoothly, they’re using software to manage sign-ups, schedules, and communication.</a:t>
            </a:r>
          </a:p>
          <a:p>
            <a:pPr marL="0" indent="0">
              <a:buFontTx/>
              <a:buNone/>
            </a:pPr>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18</a:t>
            </a:fld>
            <a:endParaRPr lang="en-US" dirty="0"/>
          </a:p>
        </p:txBody>
      </p:sp>
    </p:spTree>
    <p:extLst>
      <p:ext uri="{BB962C8B-B14F-4D97-AF65-F5344CB8AC3E}">
        <p14:creationId xmlns:p14="http://schemas.microsoft.com/office/powerpoint/2010/main" val="272466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1EA8F-2417-1FBB-38ED-A9BF390312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37399-DF45-077B-E7A1-8632C5AC72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D573A4-E61F-246A-6DA1-C059CAB7BCE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Here’s how volunteers can stay on track with SNAP requirements while making a real impact: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By committing to 20 hours a week—or 80 hours a month—of community service with local nonprofits or organizations, they meet the work requirements and help their neighbors at the same time.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That could mean lending a hand with food distribution, health outreach, or even behind-the-scenes admin work at food banks and partner sites.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Volunteers also get help with logging their hours via mail or fax, to make sure everything’s reported properly, and benefits stay uninterrupted.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And for those looking to build skills, there are approved training programs available—like basic education, vocational courses, or hands-on work experience.</a:t>
            </a:r>
          </a:p>
          <a:p>
            <a:endParaRPr lang="en-US" dirty="0"/>
          </a:p>
        </p:txBody>
      </p:sp>
      <p:sp>
        <p:nvSpPr>
          <p:cNvPr id="4" name="Slide Number Placeholder 3">
            <a:extLst>
              <a:ext uri="{FF2B5EF4-FFF2-40B4-BE49-F238E27FC236}">
                <a16:creationId xmlns:a16="http://schemas.microsoft.com/office/drawing/2014/main" id="{203C1D37-2EBB-CA4E-C940-E888F4F14388}"/>
              </a:ext>
            </a:extLst>
          </p:cNvPr>
          <p:cNvSpPr>
            <a:spLocks noGrp="1"/>
          </p:cNvSpPr>
          <p:nvPr>
            <p:ph type="sldNum" sz="quarter" idx="5"/>
          </p:nvPr>
        </p:nvSpPr>
        <p:spPr/>
        <p:txBody>
          <a:bodyPr/>
          <a:lstStyle/>
          <a:p>
            <a:fld id="{A89C7E07-3C67-C64C-8DA0-0404F6303970}" type="slidenum">
              <a:rPr lang="en-US" smtClean="0"/>
              <a:t>19</a:t>
            </a:fld>
            <a:endParaRPr lang="en-US" dirty="0"/>
          </a:p>
        </p:txBody>
      </p:sp>
    </p:spTree>
    <p:extLst>
      <p:ext uri="{BB962C8B-B14F-4D97-AF65-F5344CB8AC3E}">
        <p14:creationId xmlns:p14="http://schemas.microsoft.com/office/powerpoint/2010/main" val="16870483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D8A8A-618E-489F-795A-B8B15A8B2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812CB5-39A0-1C91-79EB-0FA4A0019D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3B063A-DBE9-0DD4-1A37-D42B1E737C96}"/>
              </a:ext>
            </a:extLst>
          </p:cNvPr>
          <p:cNvSpPr>
            <a:spLocks noGrp="1"/>
          </p:cNvSpPr>
          <p:nvPr>
            <p:ph type="body" idx="1"/>
          </p:nvPr>
        </p:nvSpPr>
        <p:spPr/>
        <p:txBody>
          <a:bodyPr/>
          <a:lstStyle/>
          <a:p>
            <a:r>
              <a:rPr lang="en-US" b="1" dirty="0"/>
              <a:t>Here’s how Care For Friends builds a strong support network to keep everything running smoothly:</a:t>
            </a:r>
          </a:p>
          <a:p>
            <a:pPr marL="171450" indent="-171450">
              <a:buFontTx/>
              <a:buChar char="-"/>
            </a:pPr>
            <a:r>
              <a:rPr lang="en-US" b="0" dirty="0"/>
              <a:t>Make sure everyone’s following the rules for SNAP as published by State &amp; Local Agencies </a:t>
            </a:r>
          </a:p>
          <a:p>
            <a:pPr marL="171450" indent="-171450">
              <a:buFontTx/>
              <a:buChar char="-"/>
            </a:pPr>
            <a:r>
              <a:rPr lang="en-US" dirty="0"/>
              <a:t>Partner with Local nonprofits to help broaden outreach and connect more people in underserved areas with vital resources. </a:t>
            </a:r>
          </a:p>
          <a:p>
            <a:pPr marL="171450" indent="-171450">
              <a:buFontTx/>
              <a:buChar char="-"/>
            </a:pPr>
            <a:r>
              <a:rPr lang="en-US" dirty="0"/>
              <a:t>Reach out to Health partners for opportunities in a medical setting. </a:t>
            </a:r>
          </a:p>
          <a:p>
            <a:pPr marL="171450" indent="-171450">
              <a:buFontTx/>
              <a:buChar char="-"/>
            </a:pPr>
            <a:r>
              <a:rPr lang="en-US" dirty="0"/>
              <a:t>Support staff members with day-to-day activities, like bringing in volunteers, training them and provide oversight so the  program runs smoothly.</a:t>
            </a:r>
          </a:p>
          <a:p>
            <a:pPr marL="171450" indent="-171450">
              <a:buFontTx/>
              <a:buChar char="-"/>
            </a:pPr>
            <a:r>
              <a:rPr lang="en-US" dirty="0"/>
              <a:t>Provide feedback to your volunteers and guests; Your feedback is essential for making services better and more responsive to community needs.</a:t>
            </a:r>
          </a:p>
        </p:txBody>
      </p:sp>
      <p:sp>
        <p:nvSpPr>
          <p:cNvPr id="4" name="Slide Number Placeholder 3">
            <a:extLst>
              <a:ext uri="{FF2B5EF4-FFF2-40B4-BE49-F238E27FC236}">
                <a16:creationId xmlns:a16="http://schemas.microsoft.com/office/drawing/2014/main" id="{D89B1039-2AF3-3D72-20A6-D00BB4BE132E}"/>
              </a:ext>
            </a:extLst>
          </p:cNvPr>
          <p:cNvSpPr>
            <a:spLocks noGrp="1"/>
          </p:cNvSpPr>
          <p:nvPr>
            <p:ph type="sldNum" sz="quarter" idx="5"/>
          </p:nvPr>
        </p:nvSpPr>
        <p:spPr/>
        <p:txBody>
          <a:bodyPr/>
          <a:lstStyle/>
          <a:p>
            <a:fld id="{A89C7E07-3C67-C64C-8DA0-0404F6303970}" type="slidenum">
              <a:rPr lang="en-US" smtClean="0"/>
              <a:t>20</a:t>
            </a:fld>
            <a:endParaRPr lang="en-US" dirty="0"/>
          </a:p>
        </p:txBody>
      </p:sp>
    </p:spTree>
    <p:extLst>
      <p:ext uri="{BB962C8B-B14F-4D97-AF65-F5344CB8AC3E}">
        <p14:creationId xmlns:p14="http://schemas.microsoft.com/office/powerpoint/2010/main" val="2628267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3F77F-EF31-0ED1-6E2B-95F1638A2B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C5AD3-E594-3CC2-F154-AA73FE2E3D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572D47-FB6A-3C13-359A-DB102D6AC40B}"/>
              </a:ext>
            </a:extLst>
          </p:cNvPr>
          <p:cNvSpPr>
            <a:spLocks noGrp="1"/>
          </p:cNvSpPr>
          <p:nvPr>
            <p:ph type="body" idx="1"/>
          </p:nvPr>
        </p:nvSpPr>
        <p:spPr/>
        <p:txBody>
          <a:bodyPr/>
          <a:lstStyle/>
          <a:p>
            <a:r>
              <a:rPr lang="en-US" b="1" dirty="0"/>
              <a:t>Volunteer Engagement &amp; Retention</a:t>
            </a:r>
            <a:r>
              <a:rPr lang="en-US" dirty="0"/>
              <a:t> We’re looking at how many volunteers stay active over time, how often they come back month after month or year after year, and how many are new versus returning. It helps us understand what’s keeping people involved and where we can improve.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Outreach &amp; Access Expansion</a:t>
            </a:r>
            <a:r>
              <a:rPr lang="en-US" dirty="0"/>
              <a:t> We’re also measuring how many people are being reached through volunteer-led efforts and how far those efforts are spreading across different neighborhoods. It’s all about making sure we’re growing in the right direction and reaching those who need us most.</a:t>
            </a:r>
          </a:p>
          <a:p>
            <a:endParaRPr lang="en-US" dirty="0"/>
          </a:p>
          <a:p>
            <a:r>
              <a:rPr lang="en-US" b="1" dirty="0"/>
              <a:t>Impact and Outcomes  </a:t>
            </a:r>
            <a:r>
              <a:rPr lang="en-US" dirty="0"/>
              <a:t>We’re keeping track of how many people who enroll are able to stay eligible for their </a:t>
            </a:r>
            <a:r>
              <a:rPr lang="en-US"/>
              <a:t>SNAP benefits</a:t>
            </a:r>
            <a:r>
              <a:rPr lang="en-US" dirty="0"/>
              <a:t>—that’s a big sign we’re doing something right. We’re also listening closely to feedback from those we serve to understand what’s working and where we can improve. And when volunteers step in, their contributions help stretch our resources further, whether that means saving costs or expanding what the program can offer.</a:t>
            </a:r>
          </a:p>
        </p:txBody>
      </p:sp>
      <p:sp>
        <p:nvSpPr>
          <p:cNvPr id="4" name="Slide Number Placeholder 3">
            <a:extLst>
              <a:ext uri="{FF2B5EF4-FFF2-40B4-BE49-F238E27FC236}">
                <a16:creationId xmlns:a16="http://schemas.microsoft.com/office/drawing/2014/main" id="{0764F850-5E64-A257-71EE-972D064AC7C4}"/>
              </a:ext>
            </a:extLst>
          </p:cNvPr>
          <p:cNvSpPr>
            <a:spLocks noGrp="1"/>
          </p:cNvSpPr>
          <p:nvPr>
            <p:ph type="sldNum" sz="quarter" idx="5"/>
          </p:nvPr>
        </p:nvSpPr>
        <p:spPr/>
        <p:txBody>
          <a:bodyPr/>
          <a:lstStyle/>
          <a:p>
            <a:fld id="{A89C7E07-3C67-C64C-8DA0-0404F6303970}" type="slidenum">
              <a:rPr lang="en-US" smtClean="0"/>
              <a:t>21</a:t>
            </a:fld>
            <a:endParaRPr lang="en-US" dirty="0"/>
          </a:p>
        </p:txBody>
      </p:sp>
    </p:spTree>
    <p:extLst>
      <p:ext uri="{BB962C8B-B14F-4D97-AF65-F5344CB8AC3E}">
        <p14:creationId xmlns:p14="http://schemas.microsoft.com/office/powerpoint/2010/main" val="1703002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310D5-FE45-717E-ED60-9BBB1CCD5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DF0EA-74DB-D3B6-2E00-EC76F687BD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84488A-E205-F083-B996-D90FA88090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F4DFB1-7FDA-9159-CF7D-BF3D9BAFE8B4}"/>
              </a:ext>
            </a:extLst>
          </p:cNvPr>
          <p:cNvSpPr>
            <a:spLocks noGrp="1"/>
          </p:cNvSpPr>
          <p:nvPr>
            <p:ph type="sldNum" sz="quarter" idx="5"/>
          </p:nvPr>
        </p:nvSpPr>
        <p:spPr/>
        <p:txBody>
          <a:bodyPr/>
          <a:lstStyle/>
          <a:p>
            <a:fld id="{A89C7E07-3C67-C64C-8DA0-0404F6303970}" type="slidenum">
              <a:rPr lang="en-US" smtClean="0"/>
              <a:t>22</a:t>
            </a:fld>
            <a:endParaRPr lang="en-US" dirty="0"/>
          </a:p>
        </p:txBody>
      </p:sp>
    </p:spTree>
    <p:extLst>
      <p:ext uri="{BB962C8B-B14F-4D97-AF65-F5344CB8AC3E}">
        <p14:creationId xmlns:p14="http://schemas.microsoft.com/office/powerpoint/2010/main" val="17546256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23</a:t>
            </a:fld>
            <a:endParaRPr lang="en-US" dirty="0"/>
          </a:p>
        </p:txBody>
      </p:sp>
    </p:spTree>
    <p:extLst>
      <p:ext uri="{BB962C8B-B14F-4D97-AF65-F5344CB8AC3E}">
        <p14:creationId xmlns:p14="http://schemas.microsoft.com/office/powerpoint/2010/main" val="1765923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25</a:t>
            </a:fld>
            <a:endParaRPr lang="en-US" dirty="0"/>
          </a:p>
        </p:txBody>
      </p:sp>
    </p:spTree>
    <p:extLst>
      <p:ext uri="{BB962C8B-B14F-4D97-AF65-F5344CB8AC3E}">
        <p14:creationId xmlns:p14="http://schemas.microsoft.com/office/powerpoint/2010/main" val="40502331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59162-26DE-2496-5E46-299F9F199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61299E-5AF2-99D6-5F98-7E65C43F58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0BD5F6-1E00-6E14-4E03-A34AF81B6E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EF4671-3B08-EA1F-4883-1179B42505DA}"/>
              </a:ext>
            </a:extLst>
          </p:cNvPr>
          <p:cNvSpPr>
            <a:spLocks noGrp="1"/>
          </p:cNvSpPr>
          <p:nvPr>
            <p:ph type="sldNum" sz="quarter" idx="5"/>
          </p:nvPr>
        </p:nvSpPr>
        <p:spPr/>
        <p:txBody>
          <a:bodyPr/>
          <a:lstStyle/>
          <a:p>
            <a:fld id="{A89C7E07-3C67-C64C-8DA0-0404F6303970}" type="slidenum">
              <a:rPr lang="en-US" smtClean="0"/>
              <a:t>26</a:t>
            </a:fld>
            <a:endParaRPr lang="en-US" dirty="0"/>
          </a:p>
        </p:txBody>
      </p:sp>
    </p:spTree>
    <p:extLst>
      <p:ext uri="{BB962C8B-B14F-4D97-AF65-F5344CB8AC3E}">
        <p14:creationId xmlns:p14="http://schemas.microsoft.com/office/powerpoint/2010/main" val="462497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60" y="189572"/>
            <a:ext cx="6787747" cy="1593507"/>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Font typeface="Arial" panose="020B0604020202020204" pitchFamily="34" charset="0"/>
              <a:buChar char="•"/>
              <a:defRPr lang="en-US" sz="2400" b="1" i="0" kern="1200" dirty="0">
                <a:solidFill>
                  <a:schemeClr val="tx2">
                    <a:lumMod val="75000"/>
                  </a:schemeClr>
                </a:solidFill>
                <a:latin typeface="+mn-lt"/>
                <a:ea typeface="+mn-ea"/>
                <a:cs typeface="+mn-cs"/>
              </a:defRPr>
            </a:lvl1pPr>
            <a:lvl2pPr indent="-283464">
              <a:spcBef>
                <a:spcPts val="6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3" name="Slide Number Placeholder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a:lstStyle/>
          <a:p>
            <a:fld id="{294A09A9-5501-47C1-A89A-A340965A2BE2}" type="slidenum">
              <a:rPr lang="en-US" smtClean="0"/>
              <a:pPr/>
              <a:t>‹#›</a:t>
            </a:fld>
            <a:endParaRPr lang="en-US" dirty="0">
              <a:latin typeface="+mn-lt"/>
            </a:endParaRPr>
          </a:p>
        </p:txBody>
      </p:sp>
      <p:sp>
        <p:nvSpPr>
          <p:cNvPr id="42" name="Date Placeholder 41">
            <a:extLst>
              <a:ext uri="{FF2B5EF4-FFF2-40B4-BE49-F238E27FC236}">
                <a16:creationId xmlns:a16="http://schemas.microsoft.com/office/drawing/2014/main" id="{29CE2856-DB8F-5603-C085-74C70560FAC8}"/>
              </a:ext>
            </a:extLst>
          </p:cNvPr>
          <p:cNvSpPr>
            <a:spLocks noGrp="1"/>
          </p:cNvSpPr>
          <p:nvPr>
            <p:ph type="dt" sz="half" idx="25"/>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60" y="2148840"/>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79D0555-EBDC-B53A-212D-A5921795FEC8}"/>
              </a:ext>
            </a:extLst>
          </p:cNvPr>
          <p:cNvSpPr>
            <a:spLocks noGrp="1"/>
          </p:cNvSpPr>
          <p:nvPr>
            <p:ph type="pic" sz="quarter" idx="13"/>
          </p:nvPr>
        </p:nvSpPr>
        <p:spPr>
          <a:xfrm>
            <a:off x="0" y="0"/>
            <a:ext cx="12192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a:noAutofit/>
          </a:bodyPr>
          <a:lstStyle>
            <a:lvl1pPr marL="0" indent="0" algn="ctr">
              <a:buNone/>
              <a:defRPr sz="2000">
                <a:solidFill>
                  <a:schemeClr val="tx1"/>
                </a:solidFill>
              </a:defRPr>
            </a:lvl1p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anchor="b" anchorCtr="0">
            <a:noAutofit/>
          </a:bodyPr>
          <a:lstStyle>
            <a:lvl1pPr>
              <a:defRPr sz="6000" b="1" i="0" baseline="0">
                <a:solidFill>
                  <a:schemeClr val="tx1"/>
                </a:solidFill>
                <a:latin typeface="+mj-lt"/>
              </a:defRPr>
            </a:lvl1pPr>
          </a:lstStyle>
          <a:p>
            <a:r>
              <a:rPr lang="en-US" dirty="0"/>
              <a:t>Click to add title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6309360" y="3951843"/>
            <a:ext cx="213360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a:t>Click icon to add picture</a:t>
            </a:r>
            <a:endParaRPr lang="en-US" dirty="0"/>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7" name="Straight Connector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2">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11" name="Freeform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anchor="b" anchorCtr="0">
            <a:noAutofit/>
          </a:bodyPr>
          <a:lstStyle>
            <a:lvl1pPr>
              <a:defRPr sz="4400" b="1" i="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a:lstStyle/>
          <a:p>
            <a:fld id="{294A09A9-5501-47C1-A89A-A340965A2BE2}" type="slidenum">
              <a:rPr lang="en-US" smtClean="0"/>
              <a:pPr/>
              <a:t>‹#›</a:t>
            </a:fld>
            <a:endParaRPr lang="en-US" dirty="0">
              <a:latin typeface="+mn-lt"/>
            </a:endParaRPr>
          </a:p>
        </p:txBody>
      </p:sp>
      <p:sp>
        <p:nvSpPr>
          <p:cNvPr id="5" name="Date Placeholder 4">
            <a:extLst>
              <a:ext uri="{FF2B5EF4-FFF2-40B4-BE49-F238E27FC236}">
                <a16:creationId xmlns:a16="http://schemas.microsoft.com/office/drawing/2014/main" id="{E9272B8D-F380-9F1A-C8E6-BDD2352B1763}"/>
              </a:ext>
            </a:extLst>
          </p:cNvPr>
          <p:cNvSpPr>
            <a:spLocks noGrp="1"/>
          </p:cNvSpPr>
          <p:nvPr>
            <p:ph type="dt" sz="half" idx="21"/>
          </p:nvPr>
        </p:nvSpPr>
        <p:spPr/>
        <p:txBody>
          <a:bodyPr/>
          <a:lstStyle/>
          <a:p>
            <a:endParaRPr lang="en-US" dirty="0">
              <a:latin typeface="+mn-lt"/>
            </a:endParaRP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9436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12" name="AutoShap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9" name="Freeform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3" name="Content Placeholder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3279579"/>
            <a:ext cx="5044440" cy="2994415"/>
          </a:xfrm>
        </p:spPr>
        <p:txBody>
          <a:bodyPr lIns="0" tIns="228600" rIns="0" bIns="0">
            <a:normAutofit/>
          </a:bodyPr>
          <a:lstStyle>
            <a:lvl1pPr marL="0" indent="0">
              <a:spcBef>
                <a:spcPts val="1800"/>
              </a:spcBef>
              <a:buFont typeface="Arial" panose="020B0604020202020204" pitchFamily="34" charset="0"/>
              <a:buNone/>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Picture Placeholder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9" name="Freeform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5" name="Freeform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09" y="4661717"/>
            <a:ext cx="7936230" cy="138076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584005"/>
            <a:ext cx="2825115" cy="3999060"/>
          </a:xfrm>
        </p:spPr>
        <p:txBody>
          <a:bodyPr lIns="0" tIns="274320">
            <a:normAutofit/>
          </a:bodyPr>
          <a:lstStyle>
            <a:lvl1pPr marL="0" indent="0">
              <a:spcBef>
                <a:spcPts val="1800"/>
              </a:spcBef>
              <a:buFont typeface="Arial" panose="020B0604020202020204" pitchFamily="34" charset="0"/>
              <a:buNone/>
              <a:defRPr sz="2000"/>
            </a:lvl1pPr>
            <a:lvl2pPr marL="457200" indent="0">
              <a:spcBef>
                <a:spcPts val="1800"/>
              </a:spcBef>
              <a:buNone/>
              <a:defRPr sz="2000"/>
            </a:lvl2pPr>
            <a:lvl3pPr marL="914400" indent="0">
              <a:spcBef>
                <a:spcPts val="1800"/>
              </a:spcBef>
              <a:buNone/>
              <a:defRPr sz="2000"/>
            </a:lvl3pPr>
            <a:lvl4pPr marL="1371600" indent="0">
              <a:spcBef>
                <a:spcPts val="1800"/>
              </a:spcBef>
              <a:buNone/>
              <a:defRPr sz="2000"/>
            </a:lvl4pPr>
            <a:lvl5pPr marL="1828800" indent="0">
              <a:spcBef>
                <a:spcPts val="1800"/>
              </a:spcBef>
              <a:buNone/>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98408"/>
            <a:ext cx="10972800" cy="1574317"/>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0" cy="3597470"/>
          </a:xfrm>
        </p:spPr>
        <p:txBody>
          <a:bodyPr lIns="0">
            <a:normAutofit/>
          </a:bodyPr>
          <a:lstStyle>
            <a:lvl1pPr marL="342900" indent="-342900">
              <a:spcBef>
                <a:spcPts val="1800"/>
              </a:spcBef>
              <a:buFont typeface="Arial" panose="020B0604020202020204" pitchFamily="34" charset="0"/>
              <a:buChar char="•"/>
              <a:defRPr sz="2000"/>
            </a:lvl1pPr>
            <a:lvl2pPr>
              <a:spcBef>
                <a:spcPts val="18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a:noAutofit/>
          </a:bodyPr>
          <a:lstStyle>
            <a:lvl1pPr>
              <a:defRPr/>
            </a:lvl1pPr>
          </a:lstStyle>
          <a:p>
            <a:r>
              <a:rPr lang="en-US"/>
              <a:t>Click icon to add table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6092752" y="0"/>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4" name="Straight Connector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dirty="0">
              <a:latin typeface="+mn-lt"/>
            </a:endParaRPr>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sz="1100" b="1" i="0">
                <a:solidFill>
                  <a:schemeClr val="bg1"/>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08" r:id="rId8"/>
    <p:sldLayoutId id="2147483707" r:id="rId9"/>
    <p:sldLayoutId id="2147483706" r:id="rId10"/>
    <p:sldLayoutId id="2147483705" r:id="rId11"/>
    <p:sldLayoutId id="2147483704" r:id="rId12"/>
    <p:sldLayoutId id="2147483703" r:id="rId13"/>
  </p:sldLayoutIdLst>
  <p:hf sldNum="0"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s://www.dhs.state.il.us/page.aspx?item=1474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chicagosfoodbank.org/?utm_source=google&amp;utm_medium=organic&amp;utm_campaign=google-business-profile"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hyperlink" Target="https://www.chicagosfoodbank.org/wp-content/uploads/2025/10/Food-Depository-SNAP-One-Pager_10.16.25.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chrome-extension://efaidnbmnnnibpcajpcglclefindmkaj/https:/www.dhs.state.il.us/onenetlibrary/12/documents/Forms/442341-202406.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abe.illinois.gov/access/jsp/access/Home.jsp"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hyperlink" Target="https://www.dhs.state.il.us/page.aspx?module=12" TargetMode="External"/><Relationship Id="rId5" Type="http://schemas.openxmlformats.org/officeDocument/2006/relationships/hyperlink" Target="https://abe.illinois.gov/access/" TargetMode="External"/><Relationship Id="rId4" Type="http://schemas.openxmlformats.org/officeDocument/2006/relationships/hyperlink" Target="https://www.dhs.state.il.us/onenetlibrary/12/documents/Forms/IL444-2610.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hyperlink" Target="https://www.dhs.state.il.us/onenetlibrary/12/documents/Forms/442341-202406.pdf"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hyperlink" Target="https://www.chicagosfoodbank.org/?utm_source=google&amp;utm_medium=organic&amp;utm_campaign=google-business-profile" TargetMode="External"/><Relationship Id="rId2" Type="http://schemas.openxmlformats.org/officeDocument/2006/relationships/image" Target="../media/image5.png"/><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openxmlformats.org/officeDocument/2006/relationships/hyperlink" Target="https://www.chicagocares.org/s/" TargetMode="External"/><Relationship Id="rId2" Type="http://schemas.openxmlformats.org/officeDocument/2006/relationships/image" Target="../media/image9.png"/><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hyperlink" Target="http://www.idealist.org/" TargetMode="External"/><Relationship Id="rId4" Type="http://schemas.openxmlformats.org/officeDocument/2006/relationships/hyperlink" Target="https://volunteerportal.liveunitedchicago.org/need/" TargetMode="External"/><Relationship Id="rId9" Type="http://schemas.openxmlformats.org/officeDocument/2006/relationships/hyperlink" Target="https://www.vivery.org/find-food/#food-finder-map"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hyperlink" Target="mailto:info@careforfriends.org" TargetMode="External"/><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D9D6-2977-ABCD-FDF8-51AFA5064E54}"/>
              </a:ext>
            </a:extLst>
          </p:cNvPr>
          <p:cNvSpPr>
            <a:spLocks noGrp="1"/>
          </p:cNvSpPr>
          <p:nvPr>
            <p:ph type="ctrTitle"/>
          </p:nvPr>
        </p:nvSpPr>
        <p:spPr>
          <a:xfrm>
            <a:off x="2898843" y="411479"/>
            <a:ext cx="8897461" cy="3418649"/>
          </a:xfrm>
        </p:spPr>
        <p:txBody>
          <a:bodyPr/>
          <a:lstStyle/>
          <a:p>
            <a:pPr algn="ctr"/>
            <a:br>
              <a:rPr lang="en-US" sz="3600" dirty="0"/>
            </a:br>
            <a:r>
              <a:rPr lang="en-US" sz="3600" b="0" dirty="0">
                <a:solidFill>
                  <a:schemeClr val="bg1">
                    <a:lumMod val="50000"/>
                    <a:lumOff val="50000"/>
                  </a:schemeClr>
                </a:solidFill>
              </a:rPr>
              <a:t>Implementing SNAP Volunteer Programs</a:t>
            </a:r>
            <a:br>
              <a:rPr lang="en-US" sz="3600" b="0" dirty="0">
                <a:solidFill>
                  <a:schemeClr val="bg1">
                    <a:lumMod val="50000"/>
                    <a:lumOff val="50000"/>
                  </a:schemeClr>
                </a:solidFill>
              </a:rPr>
            </a:br>
            <a:endParaRPr lang="en-US" sz="3600" b="0" dirty="0">
              <a:solidFill>
                <a:schemeClr val="bg1">
                  <a:lumMod val="50000"/>
                  <a:lumOff val="50000"/>
                </a:schemeClr>
              </a:solidFill>
            </a:endParaRPr>
          </a:p>
        </p:txBody>
      </p:sp>
      <p:pic>
        <p:nvPicPr>
          <p:cNvPr id="4" name="Picture 3">
            <a:extLst>
              <a:ext uri="{FF2B5EF4-FFF2-40B4-BE49-F238E27FC236}">
                <a16:creationId xmlns:a16="http://schemas.microsoft.com/office/drawing/2014/main" id="{048EC007-70E8-760E-18B4-6A70851CD426}"/>
              </a:ext>
            </a:extLst>
          </p:cNvPr>
          <p:cNvPicPr>
            <a:picLocks noChangeAspect="1"/>
          </p:cNvPicPr>
          <p:nvPr/>
        </p:nvPicPr>
        <p:blipFill>
          <a:blip r:embed="rId3"/>
          <a:stretch>
            <a:fillRect/>
          </a:stretch>
        </p:blipFill>
        <p:spPr>
          <a:xfrm>
            <a:off x="9551936" y="213071"/>
            <a:ext cx="2151863" cy="1434574"/>
          </a:xfrm>
          <a:prstGeom prst="rect">
            <a:avLst/>
          </a:prstGeom>
        </p:spPr>
      </p:pic>
      <p:sp>
        <p:nvSpPr>
          <p:cNvPr id="3" name="TextBox 2">
            <a:extLst>
              <a:ext uri="{FF2B5EF4-FFF2-40B4-BE49-F238E27FC236}">
                <a16:creationId xmlns:a16="http://schemas.microsoft.com/office/drawing/2014/main" id="{DD70946D-C079-E52E-4DD0-6D5EB4DE7DCF}"/>
              </a:ext>
            </a:extLst>
          </p:cNvPr>
          <p:cNvSpPr txBox="1"/>
          <p:nvPr/>
        </p:nvSpPr>
        <p:spPr>
          <a:xfrm>
            <a:off x="7010400" y="4708358"/>
            <a:ext cx="4211053" cy="1015663"/>
          </a:xfrm>
          <a:prstGeom prst="rect">
            <a:avLst/>
          </a:prstGeom>
          <a:noFill/>
        </p:spPr>
        <p:txBody>
          <a:bodyPr wrap="square" rtlCol="0">
            <a:spAutoFit/>
          </a:bodyPr>
          <a:lstStyle/>
          <a:p>
            <a:pPr algn="r"/>
            <a:r>
              <a:rPr lang="en-US" sz="2000" b="1" dirty="0">
                <a:solidFill>
                  <a:schemeClr val="bg1">
                    <a:lumMod val="50000"/>
                    <a:lumOff val="50000"/>
                  </a:schemeClr>
                </a:solidFill>
              </a:rPr>
              <a:t>Presented by:</a:t>
            </a:r>
          </a:p>
          <a:p>
            <a:pPr algn="r"/>
            <a:r>
              <a:rPr lang="en-US" sz="2000" b="1" dirty="0">
                <a:solidFill>
                  <a:schemeClr val="bg1">
                    <a:lumMod val="50000"/>
                    <a:lumOff val="50000"/>
                  </a:schemeClr>
                </a:solidFill>
              </a:rPr>
              <a:t>Hope Pavich/Ryan Spangler</a:t>
            </a:r>
          </a:p>
          <a:p>
            <a:pPr algn="r"/>
            <a:r>
              <a:rPr lang="en-US" sz="2000" b="1" dirty="0">
                <a:solidFill>
                  <a:schemeClr val="bg1">
                    <a:lumMod val="50000"/>
                    <a:lumOff val="50000"/>
                  </a:schemeClr>
                </a:solidFill>
              </a:rPr>
              <a:t>Care For Friends/Heartland Alliance</a:t>
            </a:r>
          </a:p>
        </p:txBody>
      </p:sp>
    </p:spTree>
    <p:extLst>
      <p:ext uri="{BB962C8B-B14F-4D97-AF65-F5344CB8AC3E}">
        <p14:creationId xmlns:p14="http://schemas.microsoft.com/office/powerpoint/2010/main" val="339030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0BF65-C84B-45C3-72CA-AFDA68851174}"/>
              </a:ext>
            </a:extLst>
          </p:cNvPr>
          <p:cNvSpPr>
            <a:spLocks noGrp="1"/>
          </p:cNvSpPr>
          <p:nvPr>
            <p:ph type="title"/>
          </p:nvPr>
        </p:nvSpPr>
        <p:spPr>
          <a:xfrm>
            <a:off x="594360" y="189572"/>
            <a:ext cx="6787747" cy="1593507"/>
          </a:xfrm>
        </p:spPr>
        <p:txBody>
          <a:bodyPr/>
          <a:lstStyle/>
          <a:p>
            <a:r>
              <a:rPr lang="en-US" sz="3600" dirty="0">
                <a:solidFill>
                  <a:schemeClr val="bg1">
                    <a:lumMod val="50000"/>
                    <a:lumOff val="50000"/>
                  </a:schemeClr>
                </a:solidFill>
              </a:rPr>
              <a:t>Agenda</a:t>
            </a:r>
          </a:p>
        </p:txBody>
      </p:sp>
      <p:sp>
        <p:nvSpPr>
          <p:cNvPr id="3" name="Text Placeholder 2">
            <a:extLst>
              <a:ext uri="{FF2B5EF4-FFF2-40B4-BE49-F238E27FC236}">
                <a16:creationId xmlns:a16="http://schemas.microsoft.com/office/drawing/2014/main" id="{3B8EBC2C-6DD7-5003-38EB-40753046FE8C}"/>
              </a:ext>
            </a:extLst>
          </p:cNvPr>
          <p:cNvSpPr>
            <a:spLocks noGrp="1"/>
          </p:cNvSpPr>
          <p:nvPr>
            <p:ph sz="quarter" idx="13"/>
          </p:nvPr>
        </p:nvSpPr>
        <p:spPr>
          <a:xfrm>
            <a:off x="593725" y="2281238"/>
            <a:ext cx="6788150" cy="4387190"/>
          </a:xfrm>
        </p:spPr>
        <p:txBody>
          <a:bodyPr tIns="457200">
            <a:normAutofit/>
          </a:bodyPr>
          <a:lstStyle/>
          <a:p>
            <a:pPr>
              <a:spcBef>
                <a:spcPts val="600"/>
              </a:spcBef>
            </a:pPr>
            <a:r>
              <a:rPr lang="en-US" sz="1800" dirty="0">
                <a:solidFill>
                  <a:schemeClr val="bg1"/>
                </a:solidFill>
              </a:rPr>
              <a:t>Introduction</a:t>
            </a:r>
          </a:p>
          <a:p>
            <a:pPr>
              <a:spcBef>
                <a:spcPts val="600"/>
              </a:spcBef>
            </a:pPr>
            <a:r>
              <a:rPr lang="en-US" sz="1800" dirty="0">
                <a:solidFill>
                  <a:schemeClr val="bg1"/>
                </a:solidFill>
              </a:rPr>
              <a:t>Background and Context</a:t>
            </a:r>
          </a:p>
          <a:p>
            <a:pPr>
              <a:spcBef>
                <a:spcPts val="600"/>
              </a:spcBef>
            </a:pPr>
            <a:r>
              <a:rPr lang="en-US" sz="1800" dirty="0">
                <a:solidFill>
                  <a:schemeClr val="bg1"/>
                </a:solidFill>
              </a:rPr>
              <a:t>Program Objectives</a:t>
            </a:r>
          </a:p>
          <a:p>
            <a:pPr>
              <a:spcBef>
                <a:spcPts val="600"/>
              </a:spcBef>
            </a:pPr>
            <a:r>
              <a:rPr lang="en-US" sz="1800" dirty="0">
                <a:solidFill>
                  <a:schemeClr val="bg1"/>
                </a:solidFill>
              </a:rPr>
              <a:t>Partner Actions and Opportunities</a:t>
            </a:r>
          </a:p>
          <a:p>
            <a:pPr>
              <a:spcBef>
                <a:spcPts val="600"/>
              </a:spcBef>
            </a:pPr>
            <a:r>
              <a:rPr lang="en-US" sz="1800" dirty="0">
                <a:solidFill>
                  <a:schemeClr val="bg1"/>
                </a:solidFill>
              </a:rPr>
              <a:t>Volunteer Program Implementation Framework</a:t>
            </a:r>
          </a:p>
          <a:p>
            <a:pPr>
              <a:spcBef>
                <a:spcPts val="600"/>
              </a:spcBef>
            </a:pPr>
            <a:r>
              <a:rPr lang="en-US" sz="1800" dirty="0">
                <a:solidFill>
                  <a:schemeClr val="bg1"/>
                </a:solidFill>
              </a:rPr>
              <a:t>Training and Support Strategy</a:t>
            </a:r>
          </a:p>
          <a:p>
            <a:pPr>
              <a:spcBef>
                <a:spcPts val="600"/>
              </a:spcBef>
            </a:pPr>
            <a:r>
              <a:rPr lang="en-US" sz="1800" dirty="0">
                <a:solidFill>
                  <a:schemeClr val="bg1"/>
                </a:solidFill>
              </a:rPr>
              <a:t>Empowering Your Volunteers</a:t>
            </a:r>
          </a:p>
          <a:p>
            <a:pPr>
              <a:spcBef>
                <a:spcPts val="600"/>
              </a:spcBef>
            </a:pPr>
            <a:r>
              <a:rPr lang="en-US" sz="1800" dirty="0">
                <a:solidFill>
                  <a:schemeClr val="bg1"/>
                </a:solidFill>
              </a:rPr>
              <a:t>Building Your Support Network</a:t>
            </a:r>
          </a:p>
          <a:p>
            <a:pPr>
              <a:spcBef>
                <a:spcPts val="600"/>
              </a:spcBef>
            </a:pPr>
            <a:r>
              <a:rPr lang="en-US" sz="1800" dirty="0">
                <a:solidFill>
                  <a:schemeClr val="bg1"/>
                </a:solidFill>
              </a:rPr>
              <a:t>Measuring Success</a:t>
            </a:r>
          </a:p>
          <a:p>
            <a:pPr>
              <a:spcBef>
                <a:spcPts val="600"/>
              </a:spcBef>
            </a:pPr>
            <a:r>
              <a:rPr lang="en-US" sz="1800" dirty="0">
                <a:solidFill>
                  <a:schemeClr val="bg1"/>
                </a:solidFill>
              </a:rPr>
              <a:t>Closing and Q&amp;A</a:t>
            </a:r>
          </a:p>
        </p:txBody>
      </p:sp>
      <p:pic>
        <p:nvPicPr>
          <p:cNvPr id="5" name="Picture 4">
            <a:extLst>
              <a:ext uri="{FF2B5EF4-FFF2-40B4-BE49-F238E27FC236}">
                <a16:creationId xmlns:a16="http://schemas.microsoft.com/office/drawing/2014/main" id="{B1B0A4CC-6578-BE75-DB70-B20CE35CD399}"/>
              </a:ext>
            </a:extLst>
          </p:cNvPr>
          <p:cNvPicPr>
            <a:picLocks noChangeAspect="1"/>
          </p:cNvPicPr>
          <p:nvPr/>
        </p:nvPicPr>
        <p:blipFill>
          <a:blip r:embed="rId3"/>
          <a:stretch>
            <a:fillRect/>
          </a:stretch>
        </p:blipFill>
        <p:spPr>
          <a:xfrm>
            <a:off x="10509469" y="5558100"/>
            <a:ext cx="1299376" cy="866250"/>
          </a:xfrm>
          <a:prstGeom prst="rect">
            <a:avLst/>
          </a:prstGeom>
        </p:spPr>
      </p:pic>
    </p:spTree>
    <p:extLst>
      <p:ext uri="{BB962C8B-B14F-4D97-AF65-F5344CB8AC3E}">
        <p14:creationId xmlns:p14="http://schemas.microsoft.com/office/powerpoint/2010/main" val="3346685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Introduction</a:t>
            </a: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1474757" y="2255359"/>
            <a:ext cx="9351394" cy="3700462"/>
          </a:xfrm>
        </p:spPr>
        <p:txBody>
          <a:bodyPr>
            <a:normAutofit fontScale="92500"/>
          </a:bodyPr>
          <a:lstStyle/>
          <a:p>
            <a:pPr marL="914400" lvl="1" indent="-511175">
              <a:buFont typeface="Wingdings" panose="05000000000000000000" pitchFamily="2" charset="2"/>
              <a:buChar char="v"/>
            </a:pPr>
            <a:r>
              <a:rPr lang="en-US" sz="2800" b="1" dirty="0"/>
              <a:t>Purpose: Empower Community Based Organizations (CBO) with the tools and knowledge to successfully implement Volunteer Opportunities for SNAP &amp; Medicaid Retention.</a:t>
            </a:r>
          </a:p>
          <a:p>
            <a:pPr marL="914400" lvl="1" indent="-511175">
              <a:buFont typeface="Wingdings" panose="05000000000000000000" pitchFamily="2" charset="2"/>
              <a:buChar char="v"/>
            </a:pPr>
            <a:r>
              <a:rPr lang="en-US" sz="2800" b="1" dirty="0"/>
              <a:t>This training will include:</a:t>
            </a:r>
          </a:p>
          <a:p>
            <a:pPr marL="1431925" lvl="3" indent="-284163">
              <a:lnSpc>
                <a:spcPct val="110000"/>
              </a:lnSpc>
              <a:spcBef>
                <a:spcPts val="600"/>
              </a:spcBef>
              <a:buFont typeface="Courier New" panose="02070309020205020404" pitchFamily="49" charset="0"/>
              <a:buChar char="o"/>
            </a:pPr>
            <a:r>
              <a:rPr lang="en-US" sz="2200" b="1" dirty="0"/>
              <a:t>Program Guidelines</a:t>
            </a:r>
            <a:endParaRPr lang="en-US" sz="2200" dirty="0"/>
          </a:p>
          <a:p>
            <a:pPr marL="1431925" lvl="3" indent="-284163">
              <a:lnSpc>
                <a:spcPct val="110000"/>
              </a:lnSpc>
              <a:spcBef>
                <a:spcPts val="600"/>
              </a:spcBef>
              <a:buFont typeface="Courier New" panose="02070309020205020404" pitchFamily="49" charset="0"/>
              <a:buChar char="o"/>
            </a:pPr>
            <a:r>
              <a:rPr lang="en-US" sz="2200" b="1" dirty="0"/>
              <a:t>Outreach Strategies</a:t>
            </a:r>
            <a:endParaRPr lang="en-US" sz="2200" dirty="0"/>
          </a:p>
          <a:p>
            <a:pPr marL="1431925" lvl="3" indent="-284163">
              <a:lnSpc>
                <a:spcPct val="110000"/>
              </a:lnSpc>
              <a:spcBef>
                <a:spcPts val="600"/>
              </a:spcBef>
              <a:buFont typeface="Courier New" panose="02070309020205020404" pitchFamily="49" charset="0"/>
              <a:buChar char="o"/>
            </a:pPr>
            <a:r>
              <a:rPr lang="en-US" sz="2200" b="1" dirty="0"/>
              <a:t>Volunteer Recruiting</a:t>
            </a:r>
            <a:endParaRPr lang="en-US" sz="2200" dirty="0"/>
          </a:p>
          <a:p>
            <a:pPr marL="1431925" lvl="3" indent="-284163">
              <a:lnSpc>
                <a:spcPct val="110000"/>
              </a:lnSpc>
              <a:spcBef>
                <a:spcPts val="600"/>
              </a:spcBef>
              <a:buFont typeface="Courier New" panose="02070309020205020404" pitchFamily="49" charset="0"/>
              <a:buChar char="o"/>
            </a:pPr>
            <a:r>
              <a:rPr lang="en-US" sz="2200" b="1" dirty="0"/>
              <a:t>Compliance and Reporting</a:t>
            </a:r>
            <a:endParaRPr lang="en-US" sz="2200" dirty="0"/>
          </a:p>
          <a:p>
            <a:pPr lvl="2"/>
            <a:endParaRPr lang="en-US" dirty="0"/>
          </a:p>
          <a:p>
            <a:endParaRPr lang="en-US" dirty="0"/>
          </a:p>
          <a:p>
            <a:endParaRPr lang="en-US" dirty="0"/>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13E79FC2-C6AE-C127-7776-823E0E2E679F}"/>
              </a:ext>
            </a:extLst>
          </p:cNvPr>
          <p:cNvPicPr>
            <a:picLocks noChangeAspect="1"/>
          </p:cNvPicPr>
          <p:nvPr/>
        </p:nvPicPr>
        <p:blipFill>
          <a:blip r:embed="rId3"/>
          <a:stretch>
            <a:fillRect/>
          </a:stretch>
        </p:blipFill>
        <p:spPr>
          <a:xfrm>
            <a:off x="10415318" y="5680862"/>
            <a:ext cx="1298561" cy="865707"/>
          </a:xfrm>
          <a:prstGeom prst="rect">
            <a:avLst/>
          </a:prstGeom>
        </p:spPr>
      </p:pic>
    </p:spTree>
    <p:extLst>
      <p:ext uri="{BB962C8B-B14F-4D97-AF65-F5344CB8AC3E}">
        <p14:creationId xmlns:p14="http://schemas.microsoft.com/office/powerpoint/2010/main" val="3200312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Background and Context</a:t>
            </a: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1034558" y="2313380"/>
            <a:ext cx="10433542" cy="3852958"/>
          </a:xfrm>
        </p:spPr>
        <p:txBody>
          <a:bodyPr>
            <a:normAutofit/>
          </a:bodyPr>
          <a:lstStyle/>
          <a:p>
            <a:pPr lvl="1">
              <a:buFont typeface="Wingdings" panose="05000000000000000000" pitchFamily="2" charset="2"/>
              <a:buChar char="v"/>
            </a:pPr>
            <a:r>
              <a:rPr lang="en-US" sz="2200" b="1" dirty="0"/>
              <a:t>Overview of SNAP Changes and Work Requirements*</a:t>
            </a:r>
          </a:p>
          <a:p>
            <a:pPr marL="1431925" lvl="3" indent="-284163">
              <a:lnSpc>
                <a:spcPct val="110000"/>
              </a:lnSpc>
              <a:spcBef>
                <a:spcPts val="600"/>
              </a:spcBef>
              <a:buFont typeface="Courier New" panose="02070309020205020404" pitchFamily="49" charset="0"/>
              <a:buChar char="o"/>
            </a:pPr>
            <a:r>
              <a:rPr lang="en-US" sz="2200" dirty="0"/>
              <a:t>Applies to </a:t>
            </a:r>
            <a:r>
              <a:rPr lang="en-US" sz="2200" b="1" dirty="0"/>
              <a:t>ABAWD</a:t>
            </a:r>
            <a:r>
              <a:rPr lang="en-US" sz="2200" dirty="0"/>
              <a:t>s (Able Bodied Adults Without Dependents) ages 18 to 64 (expanded from 18-54 under 2025 OBBBA law).</a:t>
            </a:r>
          </a:p>
          <a:p>
            <a:pPr marL="1431925" lvl="3" indent="-284163">
              <a:lnSpc>
                <a:spcPct val="110000"/>
              </a:lnSpc>
              <a:spcBef>
                <a:spcPts val="600"/>
              </a:spcBef>
              <a:buFont typeface="Courier New" panose="02070309020205020404" pitchFamily="49" charset="0"/>
              <a:buChar char="o"/>
            </a:pPr>
            <a:r>
              <a:rPr lang="en-US" sz="2200" dirty="0"/>
              <a:t>Must work or participate in approved activities at least 20 hours/week (80 hours per month).  Activities can include paid work, approved job training or education or verified volunteer/community service.</a:t>
            </a:r>
          </a:p>
          <a:p>
            <a:pPr marL="1490663" indent="-342900">
              <a:buFont typeface="Courier New" panose="02070309020205020404" pitchFamily="49" charset="0"/>
              <a:buChar char="o"/>
            </a:pPr>
            <a:r>
              <a:rPr lang="en-US" sz="2200" b="1" dirty="0"/>
              <a:t>NOTE: </a:t>
            </a:r>
            <a:r>
              <a:rPr lang="en-US" sz="2200" dirty="0"/>
              <a:t>To continue receiving SNAP benefits beyond the 3-month limit, ABAWDs must either meet the work requirement each month or qualify for an exemption.</a:t>
            </a:r>
          </a:p>
          <a:p>
            <a:pPr lvl="2"/>
            <a:endParaRPr lang="en-US" dirty="0"/>
          </a:p>
          <a:p>
            <a:endParaRPr lang="en-US" dirty="0"/>
          </a:p>
          <a:p>
            <a:endParaRPr lang="en-US" dirty="0"/>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13E79FC2-C6AE-C127-7776-823E0E2E679F}"/>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4" name="TextBox 3">
            <a:extLst>
              <a:ext uri="{FF2B5EF4-FFF2-40B4-BE49-F238E27FC236}">
                <a16:creationId xmlns:a16="http://schemas.microsoft.com/office/drawing/2014/main" id="{EE9AFDCD-7D64-43F5-F6FE-4861E25297E4}"/>
              </a:ext>
            </a:extLst>
          </p:cNvPr>
          <p:cNvSpPr txBox="1"/>
          <p:nvPr/>
        </p:nvSpPr>
        <p:spPr>
          <a:xfrm>
            <a:off x="4146768" y="6190379"/>
            <a:ext cx="5081007" cy="369332"/>
          </a:xfrm>
          <a:prstGeom prst="rect">
            <a:avLst/>
          </a:prstGeom>
          <a:noFill/>
        </p:spPr>
        <p:txBody>
          <a:bodyPr wrap="square" rtlCol="0">
            <a:spAutoFit/>
          </a:bodyPr>
          <a:lstStyle/>
          <a:p>
            <a:r>
              <a:rPr lang="en-US" dirty="0">
                <a:hlinkClick r:id="rId4"/>
              </a:rPr>
              <a:t>*IDHS: PM 03-25-00: SNAP Work Requirement</a:t>
            </a:r>
            <a:endParaRPr lang="en-US" dirty="0">
              <a:solidFill>
                <a:schemeClr val="bg1"/>
              </a:solidFill>
            </a:endParaRPr>
          </a:p>
        </p:txBody>
      </p:sp>
    </p:spTree>
    <p:extLst>
      <p:ext uri="{BB962C8B-B14F-4D97-AF65-F5344CB8AC3E}">
        <p14:creationId xmlns:p14="http://schemas.microsoft.com/office/powerpoint/2010/main" val="1731212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46ED-721D-85EE-2F1B-A31D0912DE29}"/>
              </a:ext>
            </a:extLst>
          </p:cNvPr>
          <p:cNvSpPr>
            <a:spLocks noGrp="1"/>
          </p:cNvSpPr>
          <p:nvPr>
            <p:ph type="title"/>
          </p:nvPr>
        </p:nvSpPr>
        <p:spPr>
          <a:xfrm>
            <a:off x="594360" y="278129"/>
            <a:ext cx="9778365" cy="1494596"/>
          </a:xfrm>
        </p:spPr>
        <p:txBody>
          <a:bodyPr/>
          <a:lstStyle/>
          <a:p>
            <a:r>
              <a:rPr lang="en-US" sz="3600" dirty="0">
                <a:solidFill>
                  <a:schemeClr val="bg1">
                    <a:lumMod val="50000"/>
                    <a:lumOff val="50000"/>
                  </a:schemeClr>
                </a:solidFill>
              </a:rPr>
              <a:t>Program Objectives</a:t>
            </a:r>
          </a:p>
        </p:txBody>
      </p:sp>
      <p:sp>
        <p:nvSpPr>
          <p:cNvPr id="3" name="Content Placeholder 2">
            <a:extLst>
              <a:ext uri="{FF2B5EF4-FFF2-40B4-BE49-F238E27FC236}">
                <a16:creationId xmlns:a16="http://schemas.microsoft.com/office/drawing/2014/main" id="{DB097449-5B72-ADA0-3B2D-1CBC160D6B90}"/>
              </a:ext>
            </a:extLst>
          </p:cNvPr>
          <p:cNvSpPr>
            <a:spLocks noGrp="1"/>
          </p:cNvSpPr>
          <p:nvPr>
            <p:ph sz="quarter" idx="15"/>
          </p:nvPr>
        </p:nvSpPr>
        <p:spPr>
          <a:xfrm>
            <a:off x="1199072" y="2486744"/>
            <a:ext cx="9368286" cy="3597470"/>
          </a:xfrm>
        </p:spPr>
        <p:txBody>
          <a:bodyPr>
            <a:normAutofit/>
          </a:bodyPr>
          <a:lstStyle/>
          <a:p>
            <a:pPr marL="0" lvl="3" indent="0">
              <a:lnSpc>
                <a:spcPct val="110000"/>
              </a:lnSpc>
              <a:spcBef>
                <a:spcPts val="600"/>
              </a:spcBef>
              <a:buNone/>
            </a:pPr>
            <a:r>
              <a:rPr lang="en-US" b="1" dirty="0"/>
              <a:t>Care For Friends is committed to building a meaningful volunteer program that empowers individuals to meet SNAP work requirements while actively contributing to the well-being of our community.  This initiative will:</a:t>
            </a:r>
          </a:p>
          <a:p>
            <a:pPr marL="344488" lvl="3" indent="-344488">
              <a:lnSpc>
                <a:spcPct val="110000"/>
              </a:lnSpc>
              <a:spcBef>
                <a:spcPts val="600"/>
              </a:spcBef>
              <a:buFont typeface="Courier New" panose="02070309020205020404" pitchFamily="49" charset="0"/>
              <a:buChar char="o"/>
            </a:pPr>
            <a:r>
              <a:rPr lang="en-US" dirty="0"/>
              <a:t>Increase public awareness of available volunteer programs </a:t>
            </a:r>
          </a:p>
          <a:p>
            <a:pPr marL="344488" lvl="3" indent="-344488">
              <a:lnSpc>
                <a:spcPct val="110000"/>
              </a:lnSpc>
              <a:spcBef>
                <a:spcPts val="600"/>
              </a:spcBef>
              <a:buFont typeface="Courier New" panose="02070309020205020404" pitchFamily="49" charset="0"/>
              <a:buChar char="o"/>
            </a:pPr>
            <a:r>
              <a:rPr lang="en-US" dirty="0"/>
              <a:t>Equip applicants with valuable skills through education or volunteer-driven initiatives</a:t>
            </a:r>
          </a:p>
          <a:p>
            <a:pPr marL="344488" lvl="3" indent="-344488">
              <a:lnSpc>
                <a:spcPct val="110000"/>
              </a:lnSpc>
              <a:spcBef>
                <a:spcPts val="600"/>
              </a:spcBef>
              <a:buFont typeface="Courier New" panose="02070309020205020404" pitchFamily="49" charset="0"/>
              <a:buChar char="o"/>
            </a:pPr>
            <a:r>
              <a:rPr lang="en-US" dirty="0"/>
              <a:t>Strengthen collaboration with CBOs by creating meaningful volunteer opportunities that support shared goals and enhance community impact</a:t>
            </a:r>
          </a:p>
          <a:p>
            <a:pPr marL="344488" lvl="3" indent="-344488">
              <a:lnSpc>
                <a:spcPct val="110000"/>
              </a:lnSpc>
              <a:spcBef>
                <a:spcPts val="600"/>
              </a:spcBef>
              <a:buFont typeface="Courier New" panose="02070309020205020404" pitchFamily="49" charset="0"/>
              <a:buChar char="o"/>
            </a:pPr>
            <a:r>
              <a:rPr lang="en-US" b="1" dirty="0"/>
              <a:t>Ensure continued access to essential SNAP benefits</a:t>
            </a:r>
          </a:p>
        </p:txBody>
      </p:sp>
      <p:pic>
        <p:nvPicPr>
          <p:cNvPr id="7" name="Picture 6">
            <a:extLst>
              <a:ext uri="{FF2B5EF4-FFF2-40B4-BE49-F238E27FC236}">
                <a16:creationId xmlns:a16="http://schemas.microsoft.com/office/drawing/2014/main" id="{2BAB1C97-C1F3-287B-4940-C5DFD9C096CC}"/>
              </a:ext>
            </a:extLst>
          </p:cNvPr>
          <p:cNvPicPr>
            <a:picLocks noChangeAspect="1"/>
          </p:cNvPicPr>
          <p:nvPr/>
        </p:nvPicPr>
        <p:blipFill>
          <a:blip r:embed="rId3"/>
          <a:stretch>
            <a:fillRect/>
          </a:stretch>
        </p:blipFill>
        <p:spPr>
          <a:xfrm>
            <a:off x="10372725" y="5527473"/>
            <a:ext cx="1298561" cy="865707"/>
          </a:xfrm>
          <a:prstGeom prst="rect">
            <a:avLst/>
          </a:prstGeom>
        </p:spPr>
      </p:pic>
    </p:spTree>
    <p:extLst>
      <p:ext uri="{BB962C8B-B14F-4D97-AF65-F5344CB8AC3E}">
        <p14:creationId xmlns:p14="http://schemas.microsoft.com/office/powerpoint/2010/main" val="888484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B2488-2FCC-4F15-0A9C-5CDCD19341B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394908E-FD4C-E891-38E3-9158ABBA1E33}"/>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Key Milestones</a:t>
            </a:r>
          </a:p>
        </p:txBody>
      </p:sp>
      <p:sp>
        <p:nvSpPr>
          <p:cNvPr id="7" name="Text Placeholder 6">
            <a:extLst>
              <a:ext uri="{FF2B5EF4-FFF2-40B4-BE49-F238E27FC236}">
                <a16:creationId xmlns:a16="http://schemas.microsoft.com/office/drawing/2014/main" id="{8026ECA1-A8D1-70BD-3595-7F76A3E4C635}"/>
              </a:ext>
            </a:extLst>
          </p:cNvPr>
          <p:cNvSpPr>
            <a:spLocks noGrp="1"/>
          </p:cNvSpPr>
          <p:nvPr>
            <p:ph sz="quarter" idx="13"/>
          </p:nvPr>
        </p:nvSpPr>
        <p:spPr>
          <a:xfrm>
            <a:off x="1965039" y="2199952"/>
            <a:ext cx="9748840" cy="2874965"/>
          </a:xfrm>
        </p:spPr>
        <p:txBody>
          <a:bodyPr>
            <a:normAutofit lnSpcReduction="10000"/>
          </a:bodyPr>
          <a:lstStyle/>
          <a:p>
            <a:pPr marL="969963" lvl="1" indent="-566738">
              <a:buFont typeface="Wingdings" panose="05000000000000000000" pitchFamily="2" charset="2"/>
              <a:buChar char="v"/>
            </a:pPr>
            <a:r>
              <a:rPr lang="en-US" sz="2800" b="1" dirty="0"/>
              <a:t>Available Now:  Updated SNAP Information published on GCFD</a:t>
            </a:r>
            <a:r>
              <a:rPr lang="en-US" sz="2800" dirty="0">
                <a:hlinkClick r:id="rId3"/>
              </a:rPr>
              <a:t> </a:t>
            </a:r>
            <a:r>
              <a:rPr lang="en-US" sz="2800" b="1" dirty="0"/>
              <a:t>website: </a:t>
            </a:r>
            <a:r>
              <a:rPr lang="en-US" sz="2800" dirty="0">
                <a:hlinkClick r:id="rId4"/>
              </a:rPr>
              <a:t>Food Depository SNAP One-Pager</a:t>
            </a:r>
            <a:endParaRPr lang="en-US" sz="2800" b="1" dirty="0"/>
          </a:p>
          <a:p>
            <a:pPr marL="969963" lvl="1" indent="-566738">
              <a:buFont typeface="Wingdings" panose="05000000000000000000" pitchFamily="2" charset="2"/>
              <a:buChar char="v"/>
            </a:pPr>
            <a:r>
              <a:rPr lang="en-US" sz="2800" b="1" dirty="0"/>
              <a:t>February 2026: Volunteer or work requirements implementation begins and first reporting period starts</a:t>
            </a:r>
          </a:p>
          <a:p>
            <a:pPr marL="969963" lvl="1" indent="-566738">
              <a:buFont typeface="Wingdings" panose="05000000000000000000" pitchFamily="2" charset="2"/>
              <a:buChar char="v"/>
            </a:pPr>
            <a:r>
              <a:rPr lang="en-US" sz="2800" b="1" dirty="0"/>
              <a:t>May 1, 2026:  Beneficiaries who do not meet the new requirements face loss of coverage. </a:t>
            </a:r>
          </a:p>
        </p:txBody>
      </p:sp>
      <p:grpSp>
        <p:nvGrpSpPr>
          <p:cNvPr id="19" name="Group 18">
            <a:extLst>
              <a:ext uri="{FF2B5EF4-FFF2-40B4-BE49-F238E27FC236}">
                <a16:creationId xmlns:a16="http://schemas.microsoft.com/office/drawing/2014/main" id="{77CBB979-C15C-F1DF-1215-77201C4D516F}"/>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B17F0BA5-C9D3-AE4D-D50E-95E8B1E6636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F20AF7F-DA83-6868-5A79-EA86157303E8}"/>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F59CFD41-D4A7-AB52-493C-A4C32918D73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FC860CFC-9562-4B42-4D0A-39CCC1C3E8CB}"/>
              </a:ext>
            </a:extLst>
          </p:cNvPr>
          <p:cNvPicPr>
            <a:picLocks noChangeAspect="1"/>
          </p:cNvPicPr>
          <p:nvPr/>
        </p:nvPicPr>
        <p:blipFill>
          <a:blip r:embed="rId5"/>
          <a:stretch>
            <a:fillRect/>
          </a:stretch>
        </p:blipFill>
        <p:spPr>
          <a:xfrm>
            <a:off x="10415318" y="5680862"/>
            <a:ext cx="1298561" cy="865707"/>
          </a:xfrm>
          <a:prstGeom prst="rect">
            <a:avLst/>
          </a:prstGeom>
        </p:spPr>
      </p:pic>
      <p:sp>
        <p:nvSpPr>
          <p:cNvPr id="8" name="TextBox 7">
            <a:extLst>
              <a:ext uri="{FF2B5EF4-FFF2-40B4-BE49-F238E27FC236}">
                <a16:creationId xmlns:a16="http://schemas.microsoft.com/office/drawing/2014/main" id="{D620198F-08C5-91E5-81E7-5072E700CDC7}"/>
              </a:ext>
            </a:extLst>
          </p:cNvPr>
          <p:cNvSpPr txBox="1"/>
          <p:nvPr/>
        </p:nvSpPr>
        <p:spPr>
          <a:xfrm>
            <a:off x="2858018" y="5319907"/>
            <a:ext cx="7842408" cy="1200329"/>
          </a:xfrm>
          <a:prstGeom prst="rect">
            <a:avLst/>
          </a:prstGeom>
          <a:noFill/>
        </p:spPr>
        <p:txBody>
          <a:bodyPr wrap="square" rtlCol="0">
            <a:spAutoFit/>
          </a:bodyPr>
          <a:lstStyle/>
          <a:p>
            <a:r>
              <a:rPr lang="en-US" sz="2400" b="1" dirty="0">
                <a:solidFill>
                  <a:srgbClr val="FF0000"/>
                </a:solidFill>
              </a:rPr>
              <a:t>REMINDER: </a:t>
            </a:r>
            <a:r>
              <a:rPr lang="en-US" sz="2400" b="1" dirty="0">
                <a:solidFill>
                  <a:schemeClr val="bg1"/>
                </a:solidFill>
              </a:rPr>
              <a:t>Failure to submit three reports—whether consecutive or not—will result in the cancellation of benefits and a three-year restriction on receiving benefits.</a:t>
            </a:r>
            <a:endParaRPr lang="en-US" b="1" dirty="0">
              <a:solidFill>
                <a:schemeClr val="bg1"/>
              </a:solidFill>
            </a:endParaRPr>
          </a:p>
        </p:txBody>
      </p:sp>
    </p:spTree>
    <p:extLst>
      <p:ext uri="{BB962C8B-B14F-4D97-AF65-F5344CB8AC3E}">
        <p14:creationId xmlns:p14="http://schemas.microsoft.com/office/powerpoint/2010/main" val="3331435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02A24-8728-6F8B-4FE8-CF9169B22DA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15546EC-0015-B2B5-87F6-E352FC33C47C}"/>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Work Requirement Exemptions for ABAWD</a:t>
            </a:r>
          </a:p>
        </p:txBody>
      </p:sp>
      <p:sp>
        <p:nvSpPr>
          <p:cNvPr id="7" name="Text Placeholder 6">
            <a:extLst>
              <a:ext uri="{FF2B5EF4-FFF2-40B4-BE49-F238E27FC236}">
                <a16:creationId xmlns:a16="http://schemas.microsoft.com/office/drawing/2014/main" id="{4DDCDF29-18F1-41BD-6034-81B9388D1BE2}"/>
              </a:ext>
            </a:extLst>
          </p:cNvPr>
          <p:cNvSpPr>
            <a:spLocks noGrp="1"/>
          </p:cNvSpPr>
          <p:nvPr>
            <p:ph sz="quarter" idx="13"/>
          </p:nvPr>
        </p:nvSpPr>
        <p:spPr>
          <a:xfrm>
            <a:off x="968354" y="2299913"/>
            <a:ext cx="10062812" cy="2874965"/>
          </a:xfrm>
        </p:spPr>
        <p:txBody>
          <a:bodyPr>
            <a:noAutofit/>
          </a:bodyPr>
          <a:lstStyle/>
          <a:p>
            <a:pPr marL="0" indent="0">
              <a:buNone/>
            </a:pPr>
            <a:endParaRPr lang="en-US" sz="2800" b="1" dirty="0"/>
          </a:p>
          <a:p>
            <a:pPr marL="0" indent="0">
              <a:buNone/>
            </a:pPr>
            <a:endParaRPr lang="en-US" sz="2800" b="1" dirty="0"/>
          </a:p>
        </p:txBody>
      </p:sp>
      <p:grpSp>
        <p:nvGrpSpPr>
          <p:cNvPr id="19" name="Group 18">
            <a:extLst>
              <a:ext uri="{FF2B5EF4-FFF2-40B4-BE49-F238E27FC236}">
                <a16:creationId xmlns:a16="http://schemas.microsoft.com/office/drawing/2014/main" id="{93A772EA-9E1D-02C1-9F29-F7547A5EECC8}"/>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A5330379-5ED5-0692-AF28-09D8E26CF88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4B1B6482-5674-9F20-373B-CE16A1B4FAA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132FF38C-97A4-BAD1-2DC8-B9C9614DA05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BE44E6E7-1523-5750-C18B-59BAF2AB0E5B}"/>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12" name="Rectangle 4">
            <a:extLst>
              <a:ext uri="{FF2B5EF4-FFF2-40B4-BE49-F238E27FC236}">
                <a16:creationId xmlns:a16="http://schemas.microsoft.com/office/drawing/2014/main" id="{ECE0D805-50C0-261C-7C7D-709C104F7268}"/>
              </a:ext>
            </a:extLst>
          </p:cNvPr>
          <p:cNvSpPr>
            <a:spLocks noChangeArrowheads="1"/>
          </p:cNvSpPr>
          <p:nvPr/>
        </p:nvSpPr>
        <p:spPr bwMode="auto">
          <a:xfrm>
            <a:off x="1936708" y="2289064"/>
            <a:ext cx="8938052" cy="381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Under 18 or over 65 years old </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Medically certified as physically or mentally unfit for employment </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Primary caregivers of a dependent child under 14 or incapacitated person</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Pregnant individuals</a:t>
            </a:r>
          </a:p>
          <a:p>
            <a:pPr marL="466725" marR="0" lvl="0" indent="-466725" algn="l" defTabSz="914400" rtl="0" eaLnBrk="0" fontAlgn="base" latinLnBrk="0" hangingPunct="0">
              <a:lnSpc>
                <a:spcPct val="100000"/>
              </a:lnSpc>
              <a:spcBef>
                <a:spcPct val="0"/>
              </a:spcBef>
              <a:spcAft>
                <a:spcPct val="0"/>
              </a:spcAft>
              <a:buClrTx/>
              <a:buSzTx/>
              <a:buFontTx/>
              <a:buChar char="•"/>
              <a:tabLst/>
            </a:pPr>
            <a:r>
              <a:rPr lang="en-US" altLang="en-US" sz="2200" dirty="0">
                <a:solidFill>
                  <a:schemeClr val="bg1"/>
                </a:solidFill>
              </a:rPr>
              <a:t>Full time students under 24</a:t>
            </a:r>
            <a:endParaRPr kumimoji="0" lang="en-US" altLang="en-US" sz="2200" i="0" u="none" strike="noStrike" cap="none" normalizeH="0" baseline="0" dirty="0">
              <a:ln>
                <a:noFill/>
              </a:ln>
              <a:solidFill>
                <a:schemeClr val="bg1"/>
              </a:solidFill>
              <a:effectLst/>
            </a:endParaRP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Exempt from general SNAP work requirements (e.g., already working 30+ hours/week or $935 gross monthly income, in school half-time, caring for a child under 6, or in treatment programs) </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200" i="0" u="none" strike="noStrike" cap="none" normalizeH="0" baseline="0" dirty="0">
                <a:ln>
                  <a:noFill/>
                </a:ln>
                <a:solidFill>
                  <a:schemeClr val="bg1"/>
                </a:solidFill>
                <a:effectLst/>
              </a:rPr>
              <a:t>American Indians and Alaska Natives</a:t>
            </a:r>
          </a:p>
          <a:p>
            <a:pPr marL="466725" marR="0" lvl="0" indent="-466725" algn="l" defTabSz="914400" rtl="0" eaLnBrk="0" fontAlgn="base" latinLnBrk="0" hangingPunct="0">
              <a:lnSpc>
                <a:spcPct val="100000"/>
              </a:lnSpc>
              <a:spcBef>
                <a:spcPct val="0"/>
              </a:spcBef>
              <a:spcAft>
                <a:spcPct val="0"/>
              </a:spcAft>
              <a:buClrTx/>
              <a:buSzTx/>
              <a:buFontTx/>
              <a:buChar char="•"/>
              <a:tabLst/>
            </a:pPr>
            <a:r>
              <a:rPr lang="en-US" altLang="en-US" sz="2200" dirty="0">
                <a:solidFill>
                  <a:schemeClr val="bg1"/>
                </a:solidFill>
              </a:rPr>
              <a:t>People in substance use treatment programs</a:t>
            </a:r>
            <a:r>
              <a:rPr kumimoji="0" lang="en-US" altLang="en-US" sz="2200" i="0" u="none" strike="noStrike" cap="none" normalizeH="0" baseline="0" dirty="0">
                <a:ln>
                  <a:noFill/>
                </a:ln>
                <a:solidFill>
                  <a:schemeClr val="bg1"/>
                </a:solidFill>
                <a:effectLst/>
              </a:rPr>
              <a:t> </a:t>
            </a:r>
          </a:p>
        </p:txBody>
      </p:sp>
    </p:spTree>
    <p:extLst>
      <p:ext uri="{BB962C8B-B14F-4D97-AF65-F5344CB8AC3E}">
        <p14:creationId xmlns:p14="http://schemas.microsoft.com/office/powerpoint/2010/main" val="3713301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20E67-B119-ABF7-51F2-452EFAB5D4D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FE856B-0304-EB7B-6A43-D2E9F12E208F}"/>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Exemptions No Longer Applicable</a:t>
            </a:r>
          </a:p>
        </p:txBody>
      </p:sp>
      <p:sp>
        <p:nvSpPr>
          <p:cNvPr id="7" name="Text Placeholder 6">
            <a:extLst>
              <a:ext uri="{FF2B5EF4-FFF2-40B4-BE49-F238E27FC236}">
                <a16:creationId xmlns:a16="http://schemas.microsoft.com/office/drawing/2014/main" id="{51F6BC47-7755-FBF7-000B-F7ADB4BDC013}"/>
              </a:ext>
            </a:extLst>
          </p:cNvPr>
          <p:cNvSpPr>
            <a:spLocks noGrp="1"/>
          </p:cNvSpPr>
          <p:nvPr>
            <p:ph sz="quarter" idx="13"/>
          </p:nvPr>
        </p:nvSpPr>
        <p:spPr>
          <a:xfrm>
            <a:off x="968354" y="2299913"/>
            <a:ext cx="10062812" cy="2874965"/>
          </a:xfrm>
        </p:spPr>
        <p:txBody>
          <a:bodyPr>
            <a:noAutofit/>
          </a:bodyPr>
          <a:lstStyle/>
          <a:p>
            <a:pPr marL="0" indent="0">
              <a:buNone/>
            </a:pPr>
            <a:endParaRPr lang="en-US" sz="2800" b="1" dirty="0"/>
          </a:p>
          <a:p>
            <a:pPr marL="0" indent="0">
              <a:buNone/>
            </a:pPr>
            <a:endParaRPr lang="en-US" sz="2800" b="1" dirty="0"/>
          </a:p>
        </p:txBody>
      </p:sp>
      <p:grpSp>
        <p:nvGrpSpPr>
          <p:cNvPr id="19" name="Group 18">
            <a:extLst>
              <a:ext uri="{FF2B5EF4-FFF2-40B4-BE49-F238E27FC236}">
                <a16:creationId xmlns:a16="http://schemas.microsoft.com/office/drawing/2014/main" id="{2FD2D2FC-3681-965B-943B-3CD8495B0A2E}"/>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5634639B-56BF-8495-A08E-0B485583CD9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82B0928-9B77-6B44-AB4B-DAB73C66EC3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5D939BFB-1352-0D3F-5DD7-4AA51A8EF192}"/>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9304F596-121C-CCAB-0FBA-5134C1E9B736}"/>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12" name="Rectangle 4">
            <a:extLst>
              <a:ext uri="{FF2B5EF4-FFF2-40B4-BE49-F238E27FC236}">
                <a16:creationId xmlns:a16="http://schemas.microsoft.com/office/drawing/2014/main" id="{B4351CBD-87F4-B75A-7AA3-BB060D71D79A}"/>
              </a:ext>
            </a:extLst>
          </p:cNvPr>
          <p:cNvSpPr>
            <a:spLocks noChangeArrowheads="1"/>
          </p:cNvSpPr>
          <p:nvPr/>
        </p:nvSpPr>
        <p:spPr bwMode="auto">
          <a:xfrm>
            <a:off x="1939207" y="2191972"/>
            <a:ext cx="893805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solidFill>
                  <a:schemeClr val="bg1"/>
                </a:solidFill>
                <a:effectLst/>
              </a:rPr>
              <a:t>Elderly ages 60-64 </a:t>
            </a:r>
          </a:p>
          <a:p>
            <a:pPr marL="466725" indent="-466725" eaLnBrk="0" fontAlgn="base" hangingPunct="0">
              <a:spcBef>
                <a:spcPct val="0"/>
              </a:spcBef>
              <a:spcAft>
                <a:spcPct val="0"/>
              </a:spcAft>
              <a:buFontTx/>
              <a:buChar char="•"/>
            </a:pPr>
            <a:r>
              <a:rPr lang="en-US" altLang="en-US" sz="2400" dirty="0">
                <a:solidFill>
                  <a:schemeClr val="bg1"/>
                </a:solidFill>
              </a:rPr>
              <a:t>Veterans</a:t>
            </a: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solidFill>
                  <a:schemeClr val="bg1"/>
                </a:solidFill>
                <a:effectLst/>
              </a:rPr>
              <a:t>People experiencing homelessness for 12 months </a:t>
            </a:r>
          </a:p>
          <a:p>
            <a:pPr marL="466725" marR="0" lvl="0" indent="-466725" algn="l" defTabSz="914400" rtl="0" eaLnBrk="0" fontAlgn="base" latinLnBrk="0" hangingPunct="0">
              <a:lnSpc>
                <a:spcPct val="100000"/>
              </a:lnSpc>
              <a:spcBef>
                <a:spcPct val="0"/>
              </a:spcBef>
              <a:spcAft>
                <a:spcPct val="0"/>
              </a:spcAft>
              <a:buClrTx/>
              <a:buSzTx/>
              <a:buFontTx/>
              <a:buChar char="•"/>
              <a:tabLst/>
            </a:pPr>
            <a:r>
              <a:rPr lang="en-US" altLang="en-US" sz="2400" dirty="0">
                <a:solidFill>
                  <a:schemeClr val="bg1"/>
                </a:solidFill>
              </a:rPr>
              <a:t>Former foster youth up to age 24</a:t>
            </a:r>
            <a:endParaRPr kumimoji="0" lang="en-US" altLang="en-US" sz="2400" i="0" u="none" strike="noStrike" cap="none" normalizeH="0" baseline="0" dirty="0">
              <a:ln>
                <a:noFill/>
              </a:ln>
              <a:solidFill>
                <a:schemeClr val="bg1"/>
              </a:solidFill>
              <a:effectLst/>
            </a:endParaRPr>
          </a:p>
          <a:p>
            <a:pPr marL="466725" marR="0" lvl="0" indent="-466725"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solidFill>
                  <a:schemeClr val="bg1"/>
                </a:solidFill>
                <a:effectLst/>
              </a:rPr>
              <a:t>Immigrants, Refugees, Asylum Seekers and Parolees (&lt; 1year)</a:t>
            </a:r>
          </a:p>
          <a:p>
            <a:pPr marL="466725" indent="-466725">
              <a:buFont typeface="Arial" panose="020B0604020202020204" pitchFamily="34" charset="0"/>
              <a:buChar char="•"/>
            </a:pPr>
            <a:r>
              <a:rPr lang="en-US" sz="2400" dirty="0">
                <a:solidFill>
                  <a:schemeClr val="bg1"/>
                </a:solidFill>
              </a:rPr>
              <a:t>T Visa or T Non-Immigrant Status (Temporary visa for victims of a severe form of human trafficking or torture, and are assisting with law enforcement investigation or prosecution)</a:t>
            </a:r>
          </a:p>
          <a:p>
            <a:pPr marL="466725" indent="-466725">
              <a:buFont typeface="Arial" panose="020B0604020202020204" pitchFamily="34" charset="0"/>
              <a:buChar char="•"/>
            </a:pPr>
            <a:r>
              <a:rPr lang="en-US" sz="2400" b="1" dirty="0">
                <a:solidFill>
                  <a:schemeClr val="bg1"/>
                </a:solidFill>
              </a:rPr>
              <a:t>https://www.dhs.state.il.us/page.aspx?item=174187</a:t>
            </a:r>
          </a:p>
        </p:txBody>
      </p:sp>
    </p:spTree>
    <p:extLst>
      <p:ext uri="{BB962C8B-B14F-4D97-AF65-F5344CB8AC3E}">
        <p14:creationId xmlns:p14="http://schemas.microsoft.com/office/powerpoint/2010/main" val="9681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1CE86-1D44-43F3-81A6-D5A858C7D58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1BD34F-A29D-A2DF-3246-7C0FE9E43DF4}"/>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Exemptions Forms</a:t>
            </a:r>
          </a:p>
        </p:txBody>
      </p:sp>
      <p:sp>
        <p:nvSpPr>
          <p:cNvPr id="7" name="Text Placeholder 6">
            <a:extLst>
              <a:ext uri="{FF2B5EF4-FFF2-40B4-BE49-F238E27FC236}">
                <a16:creationId xmlns:a16="http://schemas.microsoft.com/office/drawing/2014/main" id="{0386839F-FA88-D605-8C30-B2EA6FE2FA74}"/>
              </a:ext>
            </a:extLst>
          </p:cNvPr>
          <p:cNvSpPr>
            <a:spLocks noGrp="1"/>
          </p:cNvSpPr>
          <p:nvPr>
            <p:ph sz="quarter" idx="13"/>
          </p:nvPr>
        </p:nvSpPr>
        <p:spPr>
          <a:xfrm>
            <a:off x="968354" y="2299913"/>
            <a:ext cx="10062812" cy="2874965"/>
          </a:xfrm>
        </p:spPr>
        <p:txBody>
          <a:bodyPr>
            <a:noAutofit/>
          </a:bodyPr>
          <a:lstStyle/>
          <a:p>
            <a:pPr marL="0" indent="0">
              <a:buNone/>
            </a:pPr>
            <a:endParaRPr lang="en-US" sz="2800" b="1" dirty="0"/>
          </a:p>
          <a:p>
            <a:pPr marL="0" indent="0">
              <a:buNone/>
            </a:pPr>
            <a:endParaRPr lang="en-US" sz="2800" b="1" dirty="0"/>
          </a:p>
        </p:txBody>
      </p:sp>
      <p:grpSp>
        <p:nvGrpSpPr>
          <p:cNvPr id="19" name="Group 18">
            <a:extLst>
              <a:ext uri="{FF2B5EF4-FFF2-40B4-BE49-F238E27FC236}">
                <a16:creationId xmlns:a16="http://schemas.microsoft.com/office/drawing/2014/main" id="{52A2F153-DB18-5AA9-A114-B44DD6FE8AC5}"/>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D21C043-6D2E-1BA3-B5BA-1A9EDD5FABB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1B6167EF-D02D-29EA-7D95-D14BEC694C1D}"/>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D0C67AE4-E510-1651-6726-92DA672FE2B8}"/>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6399C8C0-0907-71CA-1E8E-38B2F55A4D34}"/>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12" name="Rectangle 4">
            <a:extLst>
              <a:ext uri="{FF2B5EF4-FFF2-40B4-BE49-F238E27FC236}">
                <a16:creationId xmlns:a16="http://schemas.microsoft.com/office/drawing/2014/main" id="{EFBCED93-5F17-1F41-BC4E-C86ED0B6D57A}"/>
              </a:ext>
            </a:extLst>
          </p:cNvPr>
          <p:cNvSpPr>
            <a:spLocks noChangeArrowheads="1"/>
          </p:cNvSpPr>
          <p:nvPr/>
        </p:nvSpPr>
        <p:spPr bwMode="auto">
          <a:xfrm>
            <a:off x="1939207" y="2561304"/>
            <a:ext cx="893805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66725" marR="0" lvl="0" indent="-466725" algn="l" defTabSz="914400" rtl="0" eaLnBrk="0" fontAlgn="base" latinLnBrk="0" hangingPunct="0">
              <a:lnSpc>
                <a:spcPct val="100000"/>
              </a:lnSpc>
              <a:spcBef>
                <a:spcPct val="0"/>
              </a:spcBef>
              <a:spcAft>
                <a:spcPct val="0"/>
              </a:spcAft>
              <a:buClrTx/>
              <a:buSzTx/>
              <a:buFontTx/>
              <a:buChar char="•"/>
              <a:tabLst/>
            </a:pPr>
            <a:r>
              <a:rPr lang="en-US" altLang="en-US" sz="2400" dirty="0">
                <a:solidFill>
                  <a:schemeClr val="bg1"/>
                </a:solidFill>
              </a:rPr>
              <a:t>Always seek out possible exemptions first.</a:t>
            </a:r>
          </a:p>
          <a:p>
            <a:pPr marL="466725" lvl="0" indent="-466725" eaLnBrk="0" fontAlgn="base" hangingPunct="0">
              <a:spcBef>
                <a:spcPct val="0"/>
              </a:spcBef>
              <a:spcAft>
                <a:spcPct val="0"/>
              </a:spcAft>
              <a:buFontTx/>
              <a:buChar char="•"/>
            </a:pPr>
            <a:r>
              <a:rPr lang="en-US" altLang="en-US" sz="2400" b="1" dirty="0">
                <a:solidFill>
                  <a:schemeClr val="bg1"/>
                </a:solidFill>
                <a:hlinkClick r:id="rId4"/>
              </a:rPr>
              <a:t>IDHS Form IL444-2341 - SNAP Work Request for Exemption </a:t>
            </a:r>
            <a:endParaRPr lang="en-US" altLang="en-US" sz="2400" b="1" dirty="0">
              <a:solidFill>
                <a:schemeClr val="bg1"/>
              </a:solidFill>
            </a:endParaRPr>
          </a:p>
          <a:p>
            <a:pPr marL="466725" lvl="0" indent="-466725" eaLnBrk="0" fontAlgn="base" hangingPunct="0">
              <a:spcBef>
                <a:spcPct val="0"/>
              </a:spcBef>
              <a:spcAft>
                <a:spcPct val="0"/>
              </a:spcAft>
              <a:buFontTx/>
              <a:buChar char="•"/>
            </a:pPr>
            <a:r>
              <a:rPr lang="en-US" altLang="en-US" sz="2400" dirty="0">
                <a:solidFill>
                  <a:schemeClr val="bg1"/>
                </a:solidFill>
              </a:rPr>
              <a:t>Submit exemption form and any documentation proving exemption.</a:t>
            </a:r>
          </a:p>
          <a:p>
            <a:pPr marL="466725" lvl="0" indent="-466725" eaLnBrk="0" fontAlgn="base" hangingPunct="0">
              <a:spcBef>
                <a:spcPct val="0"/>
              </a:spcBef>
              <a:spcAft>
                <a:spcPct val="0"/>
              </a:spcAft>
              <a:buFontTx/>
              <a:buChar char="•"/>
            </a:pPr>
            <a:r>
              <a:rPr lang="en-US" altLang="en-US" sz="2400" dirty="0">
                <a:solidFill>
                  <a:schemeClr val="bg1"/>
                </a:solidFill>
              </a:rPr>
              <a:t>State on forms that the exemption status starts in February 2026.</a:t>
            </a:r>
          </a:p>
          <a:p>
            <a:pPr marL="466725" marR="0" lvl="0" indent="-466725" algn="l" defTabSz="914400" rtl="0" eaLnBrk="0" fontAlgn="base" latinLnBrk="0" hangingPunct="0">
              <a:lnSpc>
                <a:spcPct val="100000"/>
              </a:lnSpc>
              <a:spcBef>
                <a:spcPct val="0"/>
              </a:spcBef>
              <a:spcAft>
                <a:spcPct val="0"/>
              </a:spcAft>
              <a:buClrTx/>
              <a:buSzTx/>
              <a:buFontTx/>
              <a:buChar char="•"/>
              <a:tabLst/>
            </a:pPr>
            <a:endParaRPr kumimoji="0" lang="en-US" altLang="en-US" sz="2400" i="0"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1852545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97217-BBF0-A931-B849-A9F4F77087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F0FAE8-B662-CF8F-875A-907898EE2BF0}"/>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Reporting Work, Training, or Volunteer Hours</a:t>
            </a:r>
          </a:p>
        </p:txBody>
      </p:sp>
      <p:sp>
        <p:nvSpPr>
          <p:cNvPr id="7" name="Text Placeholder 6">
            <a:extLst>
              <a:ext uri="{FF2B5EF4-FFF2-40B4-BE49-F238E27FC236}">
                <a16:creationId xmlns:a16="http://schemas.microsoft.com/office/drawing/2014/main" id="{1CB82CE0-59D6-9D53-1B51-A88D6A745B94}"/>
              </a:ext>
            </a:extLst>
          </p:cNvPr>
          <p:cNvSpPr>
            <a:spLocks noGrp="1"/>
          </p:cNvSpPr>
          <p:nvPr>
            <p:ph sz="quarter" idx="13"/>
          </p:nvPr>
        </p:nvSpPr>
        <p:spPr>
          <a:xfrm>
            <a:off x="968354" y="2299913"/>
            <a:ext cx="10062812" cy="2874965"/>
          </a:xfrm>
        </p:spPr>
        <p:txBody>
          <a:bodyPr>
            <a:noAutofit/>
          </a:bodyPr>
          <a:lstStyle/>
          <a:p>
            <a:pPr marL="0" indent="0">
              <a:buNone/>
            </a:pPr>
            <a:endParaRPr lang="en-US" sz="2800" b="1" dirty="0"/>
          </a:p>
          <a:p>
            <a:pPr marL="0" indent="0">
              <a:buNone/>
            </a:pPr>
            <a:endParaRPr lang="en-US" sz="2800" b="1" dirty="0"/>
          </a:p>
        </p:txBody>
      </p:sp>
      <p:grpSp>
        <p:nvGrpSpPr>
          <p:cNvPr id="19" name="Group 18">
            <a:extLst>
              <a:ext uri="{FF2B5EF4-FFF2-40B4-BE49-F238E27FC236}">
                <a16:creationId xmlns:a16="http://schemas.microsoft.com/office/drawing/2014/main" id="{C2F231CE-EA24-4C57-1940-9924F5A22A2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03AB1F87-ED71-DC23-0C39-BED025F41AF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57DA12D-BC31-E0BC-8160-B9D26A144F0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ED943E4-5B5B-61CF-0425-294929C7B5D1}"/>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C18DEBA2-A202-4622-9A25-A23D5C0A41A2}"/>
              </a:ext>
            </a:extLst>
          </p:cNvPr>
          <p:cNvPicPr>
            <a:picLocks noChangeAspect="1"/>
          </p:cNvPicPr>
          <p:nvPr/>
        </p:nvPicPr>
        <p:blipFill>
          <a:blip r:embed="rId3"/>
          <a:stretch>
            <a:fillRect/>
          </a:stretch>
        </p:blipFill>
        <p:spPr>
          <a:xfrm>
            <a:off x="10415318" y="5680862"/>
            <a:ext cx="1298561" cy="865707"/>
          </a:xfrm>
          <a:prstGeom prst="rect">
            <a:avLst/>
          </a:prstGeom>
        </p:spPr>
      </p:pic>
      <p:sp>
        <p:nvSpPr>
          <p:cNvPr id="12" name="Rectangle 4">
            <a:extLst>
              <a:ext uri="{FF2B5EF4-FFF2-40B4-BE49-F238E27FC236}">
                <a16:creationId xmlns:a16="http://schemas.microsoft.com/office/drawing/2014/main" id="{B4B172B2-B502-B7A6-202A-46E252BA1D2F}"/>
              </a:ext>
            </a:extLst>
          </p:cNvPr>
          <p:cNvSpPr>
            <a:spLocks noChangeArrowheads="1"/>
          </p:cNvSpPr>
          <p:nvPr/>
        </p:nvSpPr>
        <p:spPr bwMode="auto">
          <a:xfrm>
            <a:off x="815954" y="2231175"/>
            <a:ext cx="5460874" cy="446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914400" lvl="0" indent="-914400" eaLnBrk="0" fontAlgn="base" hangingPunct="0">
              <a:spcBef>
                <a:spcPct val="0"/>
              </a:spcBef>
              <a:spcAft>
                <a:spcPct val="0"/>
              </a:spcAft>
            </a:pPr>
            <a:r>
              <a:rPr lang="en-US" sz="2000" b="1" dirty="0">
                <a:solidFill>
                  <a:schemeClr val="bg1"/>
                </a:solidFill>
              </a:rPr>
              <a:t>Step 1: </a:t>
            </a:r>
            <a:r>
              <a:rPr lang="en-US" sz="2000" dirty="0">
                <a:solidFill>
                  <a:schemeClr val="bg1"/>
                </a:solidFill>
              </a:rPr>
              <a:t>	</a:t>
            </a:r>
            <a:r>
              <a:rPr lang="en-US" sz="2000" b="1" dirty="0">
                <a:solidFill>
                  <a:schemeClr val="bg1"/>
                </a:solidFill>
              </a:rPr>
              <a:t>Download the IL444-2610 form </a:t>
            </a:r>
            <a:r>
              <a:rPr lang="en-US" sz="2000" dirty="0">
                <a:solidFill>
                  <a:schemeClr val="bg1"/>
                </a:solidFill>
              </a:rPr>
              <a:t>from </a:t>
            </a:r>
            <a:r>
              <a:rPr lang="en-US" sz="2000" dirty="0">
                <a:solidFill>
                  <a:schemeClr val="bg1"/>
                </a:solidFill>
                <a:hlinkClick r:id="rId4"/>
              </a:rPr>
              <a:t>Illinois DHS Forms Library</a:t>
            </a:r>
            <a:endParaRPr lang="en-US" sz="2000" dirty="0">
              <a:solidFill>
                <a:schemeClr val="bg1"/>
              </a:solidFill>
            </a:endParaRPr>
          </a:p>
          <a:p>
            <a:pPr marL="914400" lvl="0" indent="-914400" eaLnBrk="0" fontAlgn="base" hangingPunct="0">
              <a:spcBef>
                <a:spcPct val="0"/>
              </a:spcBef>
              <a:spcAft>
                <a:spcPct val="0"/>
              </a:spcAft>
            </a:pPr>
            <a:r>
              <a:rPr lang="en-US" sz="2000" b="1" dirty="0">
                <a:solidFill>
                  <a:schemeClr val="bg1"/>
                </a:solidFill>
              </a:rPr>
              <a:t>Step 2: </a:t>
            </a:r>
            <a:r>
              <a:rPr lang="en-US" sz="2000" dirty="0">
                <a:solidFill>
                  <a:schemeClr val="bg1"/>
                </a:solidFill>
              </a:rPr>
              <a:t>	</a:t>
            </a:r>
            <a:r>
              <a:rPr lang="en-US" sz="2000" b="1" dirty="0">
                <a:solidFill>
                  <a:schemeClr val="bg1"/>
                </a:solidFill>
              </a:rPr>
              <a:t>Complete the top portion of the form</a:t>
            </a:r>
            <a:r>
              <a:rPr lang="en-US" sz="2000" dirty="0">
                <a:solidFill>
                  <a:schemeClr val="bg1"/>
                </a:solidFill>
              </a:rPr>
              <a:t>:</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Client Name</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FCRC (Family Community Resource Center Name)</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Case Number</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Work and Training (Volunteer) Activity type/description</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Date of the Activity</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Start and Finish Times </a:t>
            </a:r>
          </a:p>
          <a:p>
            <a:pPr marL="1549400" lvl="0" indent="-292100" eaLnBrk="0" fontAlgn="base" hangingPunct="0">
              <a:spcBef>
                <a:spcPct val="0"/>
              </a:spcBef>
              <a:spcAft>
                <a:spcPct val="0"/>
              </a:spcAft>
              <a:buFont typeface="Arial" panose="020B0604020202020204" pitchFamily="34" charset="0"/>
              <a:buChar char="•"/>
            </a:pPr>
            <a:r>
              <a:rPr lang="en-US" sz="2000" dirty="0">
                <a:solidFill>
                  <a:schemeClr val="bg1"/>
                </a:solidFill>
              </a:rPr>
              <a:t>Client Signature and Date</a:t>
            </a:r>
          </a:p>
          <a:p>
            <a:pPr marL="1549400" lvl="0" indent="-292100" eaLnBrk="0" fontAlgn="base" hangingPunct="0">
              <a:spcBef>
                <a:spcPct val="0"/>
              </a:spcBef>
              <a:spcAft>
                <a:spcPct val="0"/>
              </a:spcAft>
              <a:buFont typeface="Arial" panose="020B0604020202020204" pitchFamily="34" charset="0"/>
              <a:buChar char="•"/>
            </a:pPr>
            <a:endParaRPr lang="en-US" sz="2000" dirty="0">
              <a:solidFill>
                <a:schemeClr val="bg1"/>
              </a:solidFill>
            </a:endParaRPr>
          </a:p>
          <a:p>
            <a:pPr marL="1143000" lvl="0" indent="-1143000" eaLnBrk="0" fontAlgn="base" hangingPunct="0">
              <a:spcBef>
                <a:spcPct val="0"/>
              </a:spcBef>
              <a:spcAft>
                <a:spcPct val="0"/>
              </a:spcAft>
            </a:pPr>
            <a:endParaRPr lang="en-US" sz="2400" dirty="0">
              <a:solidFill>
                <a:schemeClr val="bg1"/>
              </a:solidFill>
            </a:endParaRPr>
          </a:p>
        </p:txBody>
      </p:sp>
      <p:sp>
        <p:nvSpPr>
          <p:cNvPr id="6" name="TextBox 5">
            <a:extLst>
              <a:ext uri="{FF2B5EF4-FFF2-40B4-BE49-F238E27FC236}">
                <a16:creationId xmlns:a16="http://schemas.microsoft.com/office/drawing/2014/main" id="{B5DDE53B-C2DF-72BD-7B38-BF8AC2CF73FE}"/>
              </a:ext>
            </a:extLst>
          </p:cNvPr>
          <p:cNvSpPr txBox="1"/>
          <p:nvPr/>
        </p:nvSpPr>
        <p:spPr>
          <a:xfrm>
            <a:off x="6253005" y="2326526"/>
            <a:ext cx="5460874" cy="4001095"/>
          </a:xfrm>
          <a:prstGeom prst="rect">
            <a:avLst/>
          </a:prstGeom>
          <a:noFill/>
        </p:spPr>
        <p:txBody>
          <a:bodyPr wrap="square" rtlCol="0">
            <a:spAutoFit/>
          </a:bodyPr>
          <a:lstStyle/>
          <a:p>
            <a:pPr marL="914400" lvl="0" indent="-914400" eaLnBrk="0" fontAlgn="base" hangingPunct="0">
              <a:spcBef>
                <a:spcPct val="0"/>
              </a:spcBef>
              <a:spcAft>
                <a:spcPct val="0"/>
              </a:spcAft>
            </a:pPr>
            <a:r>
              <a:rPr lang="en-US" b="1" dirty="0">
                <a:solidFill>
                  <a:schemeClr val="bg1"/>
                </a:solidFill>
              </a:rPr>
              <a:t>Step 3:</a:t>
            </a:r>
            <a:r>
              <a:rPr lang="en-US" dirty="0">
                <a:solidFill>
                  <a:schemeClr val="bg1"/>
                </a:solidFill>
              </a:rPr>
              <a:t>	</a:t>
            </a:r>
            <a:r>
              <a:rPr lang="en-US" b="1" dirty="0">
                <a:solidFill>
                  <a:schemeClr val="bg1"/>
                </a:solidFill>
              </a:rPr>
              <a:t>Organization Verification:</a:t>
            </a:r>
          </a:p>
          <a:p>
            <a:pPr marL="1549400" lvl="0" indent="-292100" eaLnBrk="0" fontAlgn="base" hangingPunct="0">
              <a:spcBef>
                <a:spcPct val="0"/>
              </a:spcBef>
              <a:spcAft>
                <a:spcPct val="0"/>
              </a:spcAft>
              <a:buFont typeface="Arial" panose="020B0604020202020204" pitchFamily="34" charset="0"/>
              <a:buChar char="•"/>
            </a:pPr>
            <a:r>
              <a:rPr lang="en-US" dirty="0">
                <a:solidFill>
                  <a:schemeClr val="bg1"/>
                </a:solidFill>
              </a:rPr>
              <a:t>Name of Organization</a:t>
            </a:r>
          </a:p>
          <a:p>
            <a:pPr marL="1549400" lvl="0" indent="-292100" eaLnBrk="0" fontAlgn="base" hangingPunct="0">
              <a:spcBef>
                <a:spcPct val="0"/>
              </a:spcBef>
              <a:spcAft>
                <a:spcPct val="0"/>
              </a:spcAft>
              <a:buFont typeface="Arial" panose="020B0604020202020204" pitchFamily="34" charset="0"/>
              <a:buChar char="•"/>
            </a:pPr>
            <a:r>
              <a:rPr lang="en-US" dirty="0">
                <a:solidFill>
                  <a:schemeClr val="bg1"/>
                </a:solidFill>
              </a:rPr>
              <a:t>Authorized Signature and Date</a:t>
            </a:r>
          </a:p>
          <a:p>
            <a:pPr marL="1549400" lvl="0" indent="-292100" eaLnBrk="0" fontAlgn="base" hangingPunct="0">
              <a:spcBef>
                <a:spcPct val="0"/>
              </a:spcBef>
              <a:spcAft>
                <a:spcPct val="0"/>
              </a:spcAft>
              <a:buFont typeface="Arial" panose="020B0604020202020204" pitchFamily="34" charset="0"/>
              <a:buChar char="•"/>
            </a:pPr>
            <a:r>
              <a:rPr lang="en-US" dirty="0">
                <a:solidFill>
                  <a:schemeClr val="bg1"/>
                </a:solidFill>
              </a:rPr>
              <a:t>Authorized Contact Name and Contact Information</a:t>
            </a:r>
          </a:p>
          <a:p>
            <a:pPr marL="1257300" lvl="0" eaLnBrk="0" fontAlgn="base" hangingPunct="0">
              <a:spcBef>
                <a:spcPct val="0"/>
              </a:spcBef>
              <a:spcAft>
                <a:spcPct val="0"/>
              </a:spcAft>
            </a:pPr>
            <a:endParaRPr lang="en-US" dirty="0">
              <a:solidFill>
                <a:schemeClr val="bg1"/>
              </a:solidFill>
            </a:endParaRPr>
          </a:p>
          <a:p>
            <a:pPr marL="914400" indent="-914400" eaLnBrk="0" fontAlgn="base" hangingPunct="0">
              <a:spcBef>
                <a:spcPct val="0"/>
              </a:spcBef>
              <a:spcAft>
                <a:spcPct val="0"/>
              </a:spcAft>
            </a:pPr>
            <a:r>
              <a:rPr lang="en-US" b="1" dirty="0">
                <a:solidFill>
                  <a:schemeClr val="bg1"/>
                </a:solidFill>
              </a:rPr>
              <a:t>Step 4:</a:t>
            </a:r>
            <a:r>
              <a:rPr lang="en-US" dirty="0">
                <a:solidFill>
                  <a:schemeClr val="bg1"/>
                </a:solidFill>
              </a:rPr>
              <a:t>	</a:t>
            </a:r>
            <a:r>
              <a:rPr lang="en-US" b="1" dirty="0">
                <a:solidFill>
                  <a:schemeClr val="bg1"/>
                </a:solidFill>
              </a:rPr>
              <a:t>Submit the Form</a:t>
            </a:r>
            <a:r>
              <a:rPr lang="en-US" b="1" dirty="0">
                <a:solidFill>
                  <a:srgbClr val="FF0000"/>
                </a:solidFill>
              </a:rPr>
              <a:t>*</a:t>
            </a:r>
            <a:r>
              <a:rPr lang="en-US" b="1" dirty="0">
                <a:solidFill>
                  <a:schemeClr val="bg1"/>
                </a:solidFill>
              </a:rPr>
              <a:t>:</a:t>
            </a:r>
          </a:p>
          <a:p>
            <a:pPr marL="1549400" lvl="0" indent="-292100" eaLnBrk="0" fontAlgn="base" hangingPunct="0">
              <a:spcBef>
                <a:spcPct val="0"/>
              </a:spcBef>
              <a:spcAft>
                <a:spcPct val="0"/>
              </a:spcAft>
              <a:buFont typeface="Arial" panose="020B0604020202020204" pitchFamily="34" charset="0"/>
              <a:buChar char="•"/>
            </a:pPr>
            <a:r>
              <a:rPr lang="en-US" b="1" dirty="0">
                <a:solidFill>
                  <a:schemeClr val="bg1"/>
                </a:solidFill>
              </a:rPr>
              <a:t>Upload</a:t>
            </a:r>
            <a:r>
              <a:rPr lang="en-US" dirty="0">
                <a:solidFill>
                  <a:schemeClr val="bg1"/>
                </a:solidFill>
              </a:rPr>
              <a:t> via </a:t>
            </a:r>
            <a:r>
              <a:rPr lang="en-US" dirty="0">
                <a:solidFill>
                  <a:schemeClr val="bg1"/>
                </a:solidFill>
                <a:hlinkClick r:id="rId5"/>
              </a:rPr>
              <a:t>ABE Manage My Case </a:t>
            </a:r>
            <a:r>
              <a:rPr lang="en-US" dirty="0">
                <a:solidFill>
                  <a:schemeClr val="bg1"/>
                </a:solidFill>
              </a:rPr>
              <a:t>(online)</a:t>
            </a:r>
          </a:p>
          <a:p>
            <a:pPr marL="1549400" indent="-292100" eaLnBrk="0" fontAlgn="base" hangingPunct="0">
              <a:spcBef>
                <a:spcPct val="0"/>
              </a:spcBef>
              <a:spcAft>
                <a:spcPct val="0"/>
              </a:spcAft>
              <a:buFont typeface="Arial" panose="020B0604020202020204" pitchFamily="34" charset="0"/>
              <a:buChar char="•"/>
            </a:pPr>
            <a:r>
              <a:rPr lang="en-US" b="1" dirty="0">
                <a:solidFill>
                  <a:schemeClr val="bg1"/>
                </a:solidFill>
              </a:rPr>
              <a:t>Drop off </a:t>
            </a:r>
            <a:r>
              <a:rPr lang="en-US" dirty="0">
                <a:solidFill>
                  <a:schemeClr val="bg1"/>
                </a:solidFill>
              </a:rPr>
              <a:t>at local </a:t>
            </a:r>
            <a:r>
              <a:rPr lang="en-US" dirty="0">
                <a:solidFill>
                  <a:schemeClr val="bg1"/>
                </a:solidFill>
                <a:hlinkClick r:id="rId6"/>
              </a:rPr>
              <a:t>FCRC IDHS Office Locator</a:t>
            </a:r>
            <a:endParaRPr lang="en-US" dirty="0">
              <a:solidFill>
                <a:schemeClr val="bg1"/>
              </a:solidFill>
            </a:endParaRPr>
          </a:p>
          <a:p>
            <a:pPr marL="1549400" lvl="0" indent="-292100" eaLnBrk="0" fontAlgn="base" hangingPunct="0">
              <a:spcBef>
                <a:spcPct val="0"/>
              </a:spcBef>
              <a:spcAft>
                <a:spcPct val="0"/>
              </a:spcAft>
              <a:buFont typeface="Arial" panose="020B0604020202020204" pitchFamily="34" charset="0"/>
              <a:buChar char="•"/>
            </a:pPr>
            <a:r>
              <a:rPr lang="en-US" b="1" dirty="0">
                <a:solidFill>
                  <a:schemeClr val="bg1"/>
                </a:solidFill>
              </a:rPr>
              <a:t>Mail</a:t>
            </a:r>
            <a:r>
              <a:rPr lang="en-US" dirty="0">
                <a:solidFill>
                  <a:schemeClr val="bg1"/>
                </a:solidFill>
              </a:rPr>
              <a:t> or </a:t>
            </a:r>
            <a:r>
              <a:rPr lang="en-US" b="1" dirty="0">
                <a:solidFill>
                  <a:schemeClr val="bg1"/>
                </a:solidFill>
              </a:rPr>
              <a:t>Fax</a:t>
            </a:r>
            <a:r>
              <a:rPr lang="en-US" dirty="0">
                <a:solidFill>
                  <a:schemeClr val="bg1"/>
                </a:solidFill>
              </a:rPr>
              <a:t> to your local FCRC office</a:t>
            </a:r>
          </a:p>
          <a:p>
            <a:pPr marL="1143000" indent="-1143000" eaLnBrk="0" fontAlgn="base" hangingPunct="0">
              <a:spcBef>
                <a:spcPct val="0"/>
              </a:spcBef>
              <a:spcAft>
                <a:spcPct val="0"/>
              </a:spcAft>
            </a:pPr>
            <a:endParaRPr lang="en-US" sz="2000" dirty="0">
              <a:solidFill>
                <a:schemeClr val="bg1"/>
              </a:solidFill>
            </a:endParaRPr>
          </a:p>
          <a:p>
            <a:endParaRPr lang="en-US" dirty="0"/>
          </a:p>
        </p:txBody>
      </p:sp>
      <p:sp>
        <p:nvSpPr>
          <p:cNvPr id="8" name="TextBox 7">
            <a:extLst>
              <a:ext uri="{FF2B5EF4-FFF2-40B4-BE49-F238E27FC236}">
                <a16:creationId xmlns:a16="http://schemas.microsoft.com/office/drawing/2014/main" id="{95E4A718-9371-6B21-E1FF-66C83D0EC5A6}"/>
              </a:ext>
            </a:extLst>
          </p:cNvPr>
          <p:cNvSpPr txBox="1"/>
          <p:nvPr/>
        </p:nvSpPr>
        <p:spPr>
          <a:xfrm>
            <a:off x="2317369" y="486898"/>
            <a:ext cx="7557262" cy="400110"/>
          </a:xfrm>
          <a:prstGeom prst="rect">
            <a:avLst/>
          </a:prstGeom>
          <a:noFill/>
        </p:spPr>
        <p:txBody>
          <a:bodyPr wrap="none" rtlCol="0">
            <a:spAutoFit/>
          </a:bodyPr>
          <a:lstStyle/>
          <a:p>
            <a:r>
              <a:rPr lang="en-US" sz="2000" b="1" dirty="0">
                <a:solidFill>
                  <a:schemeClr val="bg1"/>
                </a:solidFill>
              </a:rPr>
              <a:t>For SNAP assistance, visit </a:t>
            </a:r>
            <a:r>
              <a:rPr lang="en-US" sz="2000" b="1" dirty="0">
                <a:solidFill>
                  <a:schemeClr val="bg1"/>
                </a:solidFill>
                <a:hlinkClick r:id="rId7"/>
              </a:rPr>
              <a:t>ABE.Illinois.gov </a:t>
            </a:r>
            <a:r>
              <a:rPr lang="en-US" sz="2000" b="1" dirty="0">
                <a:solidFill>
                  <a:schemeClr val="bg1"/>
                </a:solidFill>
              </a:rPr>
              <a:t>or call 1-833-2-FIND-HELP</a:t>
            </a:r>
          </a:p>
        </p:txBody>
      </p:sp>
      <p:sp>
        <p:nvSpPr>
          <p:cNvPr id="9" name="TextBox 8">
            <a:extLst>
              <a:ext uri="{FF2B5EF4-FFF2-40B4-BE49-F238E27FC236}">
                <a16:creationId xmlns:a16="http://schemas.microsoft.com/office/drawing/2014/main" id="{A49AB04A-FE52-F08C-10AE-A8D4BD69BAE6}"/>
              </a:ext>
            </a:extLst>
          </p:cNvPr>
          <p:cNvSpPr txBox="1"/>
          <p:nvPr/>
        </p:nvSpPr>
        <p:spPr>
          <a:xfrm>
            <a:off x="3215222" y="6116342"/>
            <a:ext cx="6195478" cy="369332"/>
          </a:xfrm>
          <a:prstGeom prst="rect">
            <a:avLst/>
          </a:prstGeom>
          <a:noFill/>
        </p:spPr>
        <p:txBody>
          <a:bodyPr wrap="square" rtlCol="0">
            <a:spAutoFit/>
          </a:bodyPr>
          <a:lstStyle/>
          <a:p>
            <a:r>
              <a:rPr lang="en-US" b="1" dirty="0">
                <a:solidFill>
                  <a:srgbClr val="FF0000"/>
                </a:solidFill>
              </a:rPr>
              <a:t>*</a:t>
            </a:r>
            <a:r>
              <a:rPr lang="en-US" b="1" dirty="0">
                <a:solidFill>
                  <a:schemeClr val="bg1"/>
                </a:solidFill>
              </a:rPr>
              <a:t>NOTE: </a:t>
            </a:r>
            <a:r>
              <a:rPr lang="en-US" dirty="0">
                <a:solidFill>
                  <a:schemeClr val="bg1"/>
                </a:solidFill>
              </a:rPr>
              <a:t>Use a separate a form for each organization.</a:t>
            </a:r>
          </a:p>
        </p:txBody>
      </p:sp>
    </p:spTree>
    <p:extLst>
      <p:ext uri="{BB962C8B-B14F-4D97-AF65-F5344CB8AC3E}">
        <p14:creationId xmlns:p14="http://schemas.microsoft.com/office/powerpoint/2010/main" val="328182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D37A0-90CC-C881-C87B-D6029DBFFB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61D65B-591A-789E-134E-ADC9D9DC6A29}"/>
              </a:ext>
            </a:extLst>
          </p:cNvPr>
          <p:cNvSpPr>
            <a:spLocks noGrp="1"/>
          </p:cNvSpPr>
          <p:nvPr>
            <p:ph type="title"/>
          </p:nvPr>
        </p:nvSpPr>
        <p:spPr>
          <a:xfrm>
            <a:off x="594360" y="102875"/>
            <a:ext cx="10873740" cy="1680205"/>
          </a:xfrm>
        </p:spPr>
        <p:txBody>
          <a:bodyPr/>
          <a:lstStyle/>
          <a:p>
            <a:r>
              <a:rPr lang="en-US" sz="3600">
                <a:solidFill>
                  <a:schemeClr val="bg1">
                    <a:lumMod val="50000"/>
                    <a:lumOff val="50000"/>
                  </a:schemeClr>
                </a:solidFill>
              </a:rPr>
              <a:t>Partner Actions </a:t>
            </a:r>
            <a:r>
              <a:rPr lang="en-US" sz="3600" dirty="0">
                <a:solidFill>
                  <a:schemeClr val="bg1">
                    <a:lumMod val="50000"/>
                    <a:lumOff val="50000"/>
                  </a:schemeClr>
                </a:solidFill>
              </a:rPr>
              <a:t>and Opportunities </a:t>
            </a:r>
          </a:p>
        </p:txBody>
      </p:sp>
      <p:sp>
        <p:nvSpPr>
          <p:cNvPr id="7" name="Text Placeholder 6">
            <a:extLst>
              <a:ext uri="{FF2B5EF4-FFF2-40B4-BE49-F238E27FC236}">
                <a16:creationId xmlns:a16="http://schemas.microsoft.com/office/drawing/2014/main" id="{2E9F4C63-8EA8-5A4C-15B3-DD99BB15F0E9}"/>
              </a:ext>
            </a:extLst>
          </p:cNvPr>
          <p:cNvSpPr>
            <a:spLocks noGrp="1"/>
          </p:cNvSpPr>
          <p:nvPr>
            <p:ph sz="quarter" idx="13"/>
          </p:nvPr>
        </p:nvSpPr>
        <p:spPr>
          <a:xfrm>
            <a:off x="5155659" y="2286153"/>
            <a:ext cx="5023985" cy="4468972"/>
          </a:xfrm>
        </p:spPr>
        <p:txBody>
          <a:bodyPr>
            <a:normAutofit fontScale="92500" lnSpcReduction="10000"/>
          </a:bodyPr>
          <a:lstStyle/>
          <a:p>
            <a:r>
              <a:rPr lang="en-US" b="1" dirty="0"/>
              <a:t>Inform &amp; Empower</a:t>
            </a:r>
            <a:r>
              <a:rPr lang="en-US" dirty="0"/>
              <a:t>: Update community  on new SNAP requirements.</a:t>
            </a:r>
          </a:p>
          <a:p>
            <a:r>
              <a:rPr lang="en-US" b="1" dirty="0"/>
              <a:t>Expand Outreach</a:t>
            </a:r>
            <a:r>
              <a:rPr lang="en-US" dirty="0"/>
              <a:t>: Team up with partners in underserved areas to help more people get the services they need.</a:t>
            </a:r>
          </a:p>
          <a:p>
            <a:r>
              <a:rPr lang="en-US" b="1" dirty="0"/>
              <a:t>Train &amp; Recognize</a:t>
            </a:r>
            <a:r>
              <a:rPr lang="en-US" dirty="0"/>
              <a:t>: Equip volunteers with skills that support partners and prepare them for future education or employment.</a:t>
            </a:r>
          </a:p>
          <a:p>
            <a:r>
              <a:rPr lang="en-US" b="1" dirty="0"/>
              <a:t>Assist with Technology</a:t>
            </a:r>
            <a:r>
              <a:rPr lang="en-US" dirty="0"/>
              <a:t>: Help volunteers use online platforms for timely service reporting and to avoid benefit disruptions.</a:t>
            </a:r>
          </a:p>
          <a:p>
            <a:r>
              <a:rPr lang="en-US" b="1" dirty="0"/>
              <a:t>Simplify Processes</a:t>
            </a:r>
            <a:r>
              <a:rPr lang="en-US" dirty="0"/>
              <a:t>: Provide clear guidance to make service reporting and IDHS verification process.</a:t>
            </a:r>
          </a:p>
        </p:txBody>
      </p:sp>
      <p:grpSp>
        <p:nvGrpSpPr>
          <p:cNvPr id="19" name="Group 18">
            <a:extLst>
              <a:ext uri="{FF2B5EF4-FFF2-40B4-BE49-F238E27FC236}">
                <a16:creationId xmlns:a16="http://schemas.microsoft.com/office/drawing/2014/main" id="{83D62DEF-031C-43CD-9BEC-22D6247F44D3}"/>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44A0C71A-3906-1B88-BF97-694D073C239B}"/>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7832A5A2-5479-4B2D-0A79-CA48E4E8D3DD}"/>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7D3BE7A9-9268-6397-4A1E-593B2DA42695}"/>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1A5DF2FB-A16D-883B-3C8F-F31CBB573428}"/>
              </a:ext>
            </a:extLst>
          </p:cNvPr>
          <p:cNvPicPr>
            <a:picLocks noChangeAspect="1"/>
          </p:cNvPicPr>
          <p:nvPr/>
        </p:nvPicPr>
        <p:blipFill>
          <a:blip r:embed="rId3"/>
          <a:stretch>
            <a:fillRect/>
          </a:stretch>
        </p:blipFill>
        <p:spPr>
          <a:xfrm>
            <a:off x="10328694" y="5680862"/>
            <a:ext cx="1298561" cy="865707"/>
          </a:xfrm>
          <a:prstGeom prst="rect">
            <a:avLst/>
          </a:prstGeom>
        </p:spPr>
      </p:pic>
      <p:pic>
        <p:nvPicPr>
          <p:cNvPr id="4" name="Picture 3">
            <a:extLst>
              <a:ext uri="{FF2B5EF4-FFF2-40B4-BE49-F238E27FC236}">
                <a16:creationId xmlns:a16="http://schemas.microsoft.com/office/drawing/2014/main" id="{D8A20CA5-0612-D891-20E0-3DD1FC442B0A}"/>
              </a:ext>
            </a:extLst>
          </p:cNvPr>
          <p:cNvPicPr>
            <a:picLocks noChangeAspect="1"/>
          </p:cNvPicPr>
          <p:nvPr/>
        </p:nvPicPr>
        <p:blipFill>
          <a:blip r:embed="rId4"/>
          <a:stretch>
            <a:fillRect/>
          </a:stretch>
        </p:blipFill>
        <p:spPr>
          <a:xfrm>
            <a:off x="1244952" y="2518826"/>
            <a:ext cx="3428548" cy="4027800"/>
          </a:xfrm>
          <a:prstGeom prst="rect">
            <a:avLst/>
          </a:prstGeom>
          <a:ln w="22225">
            <a:solidFill>
              <a:schemeClr val="tx2">
                <a:lumMod val="75000"/>
              </a:schemeClr>
            </a:solidFill>
          </a:ln>
        </p:spPr>
      </p:pic>
    </p:spTree>
    <p:extLst>
      <p:ext uri="{BB962C8B-B14F-4D97-AF65-F5344CB8AC3E}">
        <p14:creationId xmlns:p14="http://schemas.microsoft.com/office/powerpoint/2010/main" val="2749241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9F14D-4DA0-8C17-9360-2057A1D2C89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5C182E1-186B-141A-B178-A3F030679D73}"/>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Care For Friends</a:t>
            </a:r>
            <a:br>
              <a:rPr lang="en-US" sz="3600" dirty="0">
                <a:solidFill>
                  <a:schemeClr val="bg1">
                    <a:lumMod val="50000"/>
                    <a:lumOff val="50000"/>
                  </a:schemeClr>
                </a:solidFill>
              </a:rPr>
            </a:br>
            <a:r>
              <a:rPr lang="en-US" sz="3600" dirty="0">
                <a:solidFill>
                  <a:schemeClr val="bg1">
                    <a:lumMod val="50000"/>
                    <a:lumOff val="50000"/>
                  </a:schemeClr>
                </a:solidFill>
              </a:rPr>
              <a:t>SNAP Benefits Retention Plan</a:t>
            </a:r>
          </a:p>
        </p:txBody>
      </p:sp>
      <p:sp>
        <p:nvSpPr>
          <p:cNvPr id="7" name="Text Placeholder 6">
            <a:extLst>
              <a:ext uri="{FF2B5EF4-FFF2-40B4-BE49-F238E27FC236}">
                <a16:creationId xmlns:a16="http://schemas.microsoft.com/office/drawing/2014/main" id="{DC26D11F-C925-A2C4-ADB3-5AA3CF536E81}"/>
              </a:ext>
            </a:extLst>
          </p:cNvPr>
          <p:cNvSpPr>
            <a:spLocks noGrp="1"/>
          </p:cNvSpPr>
          <p:nvPr>
            <p:ph sz="quarter" idx="13"/>
          </p:nvPr>
        </p:nvSpPr>
        <p:spPr>
          <a:xfrm>
            <a:off x="1773936" y="2302138"/>
            <a:ext cx="9853319" cy="4072907"/>
          </a:xfrm>
        </p:spPr>
        <p:txBody>
          <a:bodyPr>
            <a:normAutofit fontScale="92500" lnSpcReduction="10000"/>
          </a:bodyPr>
          <a:lstStyle/>
          <a:p>
            <a:pPr marL="466725" lvl="0" indent="-466725" eaLnBrk="0" fontAlgn="base" hangingPunct="0">
              <a:lnSpc>
                <a:spcPct val="100000"/>
              </a:lnSpc>
              <a:spcBef>
                <a:spcPct val="0"/>
              </a:spcBef>
              <a:spcAft>
                <a:spcPct val="0"/>
              </a:spcAft>
              <a:buFontTx/>
              <a:buChar char="•"/>
              <a:defRPr/>
            </a:pPr>
            <a:r>
              <a:rPr lang="en-US" altLang="en-US" sz="2400" b="1" dirty="0">
                <a:solidFill>
                  <a:srgbClr val="000000"/>
                </a:solidFill>
              </a:rPr>
              <a:t>Raise Awareness </a:t>
            </a:r>
            <a:r>
              <a:rPr lang="en-US" altLang="en-US" sz="2400" dirty="0">
                <a:solidFill>
                  <a:srgbClr val="000000"/>
                </a:solidFill>
              </a:rPr>
              <a:t>of changes! </a:t>
            </a:r>
          </a:p>
          <a:p>
            <a:pPr marL="466725" lvl="0" indent="-466725" eaLnBrk="0" fontAlgn="base" hangingPunct="0">
              <a:lnSpc>
                <a:spcPct val="100000"/>
              </a:lnSpc>
              <a:spcBef>
                <a:spcPct val="0"/>
              </a:spcBef>
              <a:spcAft>
                <a:spcPct val="0"/>
              </a:spcAft>
              <a:buFontTx/>
              <a:buChar char="•"/>
              <a:defRPr/>
            </a:pPr>
            <a:r>
              <a:rPr lang="en-US" altLang="en-US" sz="2400" dirty="0">
                <a:solidFill>
                  <a:srgbClr val="000000"/>
                </a:solidFill>
              </a:rPr>
              <a:t>Always </a:t>
            </a:r>
            <a:r>
              <a:rPr lang="en-US" altLang="en-US" sz="2400" b="1" dirty="0">
                <a:solidFill>
                  <a:srgbClr val="000000"/>
                </a:solidFill>
              </a:rPr>
              <a:t>seek</a:t>
            </a:r>
            <a:r>
              <a:rPr lang="en-US" altLang="en-US" sz="2400" dirty="0">
                <a:solidFill>
                  <a:srgbClr val="000000"/>
                </a:solidFill>
              </a:rPr>
              <a:t> out possible </a:t>
            </a:r>
            <a:r>
              <a:rPr lang="en-US" altLang="en-US" sz="2400" b="1" dirty="0">
                <a:solidFill>
                  <a:srgbClr val="000000"/>
                </a:solidFill>
              </a:rPr>
              <a:t>exemptions.</a:t>
            </a:r>
          </a:p>
          <a:p>
            <a:pPr marL="923925" lvl="1" indent="-466725" eaLnBrk="0" fontAlgn="base" hangingPunct="0">
              <a:lnSpc>
                <a:spcPct val="100000"/>
              </a:lnSpc>
              <a:spcBef>
                <a:spcPct val="0"/>
              </a:spcBef>
              <a:spcAft>
                <a:spcPct val="0"/>
              </a:spcAft>
              <a:buFontTx/>
              <a:buChar char="•"/>
              <a:defRPr/>
            </a:pPr>
            <a:r>
              <a:rPr lang="en-US" altLang="en-US" sz="2400" b="1" dirty="0">
                <a:solidFill>
                  <a:srgbClr val="000000"/>
                </a:solidFill>
                <a:hlinkClick r:id="rId3"/>
              </a:rPr>
              <a:t>IDHS Form 2341 - SNAP Work Request for Exemption </a:t>
            </a:r>
            <a:endParaRPr lang="en-US" altLang="en-US" sz="2400" b="1" dirty="0">
              <a:solidFill>
                <a:srgbClr val="000000"/>
              </a:solidFill>
            </a:endParaRPr>
          </a:p>
          <a:p>
            <a:pPr marL="923925" lvl="1" indent="-466725" eaLnBrk="0" fontAlgn="base" hangingPunct="0">
              <a:lnSpc>
                <a:spcPct val="100000"/>
              </a:lnSpc>
              <a:spcBef>
                <a:spcPct val="0"/>
              </a:spcBef>
              <a:spcAft>
                <a:spcPct val="0"/>
              </a:spcAft>
              <a:buFontTx/>
              <a:buChar char="•"/>
              <a:defRPr/>
            </a:pPr>
            <a:r>
              <a:rPr lang="en-US" altLang="en-US" sz="2400" dirty="0">
                <a:solidFill>
                  <a:srgbClr val="000000"/>
                </a:solidFill>
              </a:rPr>
              <a:t>Legal Aid Chicago is expanding capacity to assist individuals, whose DHS benefits are threatened or terminated.</a:t>
            </a:r>
          </a:p>
          <a:p>
            <a:pPr marL="466725" lvl="0" indent="-466725" eaLnBrk="0" fontAlgn="base" hangingPunct="0">
              <a:lnSpc>
                <a:spcPct val="100000"/>
              </a:lnSpc>
              <a:spcBef>
                <a:spcPct val="0"/>
              </a:spcBef>
              <a:spcAft>
                <a:spcPct val="0"/>
              </a:spcAft>
              <a:buFontTx/>
              <a:buChar char="•"/>
              <a:defRPr/>
            </a:pPr>
            <a:r>
              <a:rPr lang="en-US" altLang="en-US" sz="2400" dirty="0">
                <a:solidFill>
                  <a:srgbClr val="000000"/>
                </a:solidFill>
              </a:rPr>
              <a:t>At your site:</a:t>
            </a:r>
          </a:p>
          <a:p>
            <a:pPr marL="923925" lvl="1" indent="-466725" eaLnBrk="0" fontAlgn="base" hangingPunct="0">
              <a:lnSpc>
                <a:spcPct val="100000"/>
              </a:lnSpc>
              <a:spcBef>
                <a:spcPct val="0"/>
              </a:spcBef>
              <a:spcAft>
                <a:spcPct val="0"/>
              </a:spcAft>
              <a:buFontTx/>
              <a:buChar char="•"/>
              <a:defRPr/>
            </a:pPr>
            <a:r>
              <a:rPr lang="en-US" altLang="en-US" sz="2400" dirty="0">
                <a:solidFill>
                  <a:srgbClr val="000000"/>
                </a:solidFill>
              </a:rPr>
              <a:t>Share all </a:t>
            </a:r>
            <a:r>
              <a:rPr lang="en-US" altLang="en-US" sz="2400" b="1" dirty="0">
                <a:solidFill>
                  <a:srgbClr val="000000"/>
                </a:solidFill>
              </a:rPr>
              <a:t>volunteer opportunities</a:t>
            </a:r>
            <a:r>
              <a:rPr lang="en-US" altLang="en-US" sz="2400" dirty="0">
                <a:solidFill>
                  <a:srgbClr val="000000"/>
                </a:solidFill>
              </a:rPr>
              <a:t>.</a:t>
            </a:r>
          </a:p>
          <a:p>
            <a:pPr marL="923925" lvl="1" indent="-466725" eaLnBrk="0" fontAlgn="base" hangingPunct="0">
              <a:lnSpc>
                <a:spcPct val="100000"/>
              </a:lnSpc>
              <a:spcBef>
                <a:spcPct val="0"/>
              </a:spcBef>
              <a:spcAft>
                <a:spcPct val="0"/>
              </a:spcAft>
              <a:buFontTx/>
              <a:buChar char="•"/>
              <a:defRPr/>
            </a:pPr>
            <a:r>
              <a:rPr lang="en-US" altLang="en-US" sz="2400" dirty="0">
                <a:solidFill>
                  <a:srgbClr val="000000"/>
                </a:solidFill>
              </a:rPr>
              <a:t>Think “</a:t>
            </a:r>
            <a:r>
              <a:rPr lang="en-US" altLang="en-US" sz="2400" b="1" dirty="0">
                <a:solidFill>
                  <a:srgbClr val="000000"/>
                </a:solidFill>
              </a:rPr>
              <a:t>outside of the box</a:t>
            </a:r>
            <a:r>
              <a:rPr lang="en-US" altLang="en-US" sz="2400" dirty="0">
                <a:solidFill>
                  <a:srgbClr val="000000"/>
                </a:solidFill>
              </a:rPr>
              <a:t>” for additional opportunities.</a:t>
            </a:r>
          </a:p>
          <a:p>
            <a:pPr marL="923925" lvl="1" indent="-466725" eaLnBrk="0" fontAlgn="base" hangingPunct="0">
              <a:lnSpc>
                <a:spcPct val="100000"/>
              </a:lnSpc>
              <a:spcBef>
                <a:spcPct val="0"/>
              </a:spcBef>
              <a:spcAft>
                <a:spcPct val="0"/>
              </a:spcAft>
              <a:buFontTx/>
              <a:buChar char="•"/>
              <a:defRPr/>
            </a:pPr>
            <a:r>
              <a:rPr lang="en-US" altLang="en-US" sz="2400" dirty="0">
                <a:solidFill>
                  <a:srgbClr val="000000"/>
                </a:solidFill>
              </a:rPr>
              <a:t>Research and create </a:t>
            </a:r>
            <a:r>
              <a:rPr lang="en-US" altLang="en-US" sz="2400" b="1" dirty="0">
                <a:solidFill>
                  <a:srgbClr val="000000"/>
                </a:solidFill>
              </a:rPr>
              <a:t>resource binder</a:t>
            </a:r>
            <a:r>
              <a:rPr lang="en-US" altLang="en-US" sz="2400" dirty="0">
                <a:solidFill>
                  <a:srgbClr val="000000"/>
                </a:solidFill>
              </a:rPr>
              <a:t> of volunteer opportunities with local CBOs. (This could be a volunteer!)</a:t>
            </a:r>
          </a:p>
          <a:p>
            <a:pPr marL="466725" lvl="0" indent="-466725" eaLnBrk="0" fontAlgn="base" hangingPunct="0">
              <a:lnSpc>
                <a:spcPct val="100000"/>
              </a:lnSpc>
              <a:spcBef>
                <a:spcPct val="0"/>
              </a:spcBef>
              <a:spcAft>
                <a:spcPct val="0"/>
              </a:spcAft>
              <a:buFontTx/>
              <a:buChar char="•"/>
              <a:defRPr/>
            </a:pPr>
            <a:r>
              <a:rPr lang="en-US" altLang="en-US" sz="2400" b="1" dirty="0">
                <a:solidFill>
                  <a:srgbClr val="000000"/>
                </a:solidFill>
              </a:rPr>
              <a:t>Keep your typical process</a:t>
            </a:r>
            <a:r>
              <a:rPr lang="en-US" altLang="en-US" sz="2400" dirty="0">
                <a:solidFill>
                  <a:srgbClr val="000000"/>
                </a:solidFill>
              </a:rPr>
              <a:t> of documenting hours. </a:t>
            </a:r>
          </a:p>
          <a:p>
            <a:pPr marL="466725" lvl="0" indent="-466725" eaLnBrk="0" fontAlgn="base" hangingPunct="0">
              <a:lnSpc>
                <a:spcPct val="100000"/>
              </a:lnSpc>
              <a:spcBef>
                <a:spcPct val="0"/>
              </a:spcBef>
              <a:spcAft>
                <a:spcPct val="0"/>
              </a:spcAft>
              <a:buFontTx/>
              <a:buChar char="•"/>
              <a:defRPr/>
            </a:pPr>
            <a:r>
              <a:rPr lang="en-US" altLang="en-US" sz="2400" dirty="0">
                <a:solidFill>
                  <a:srgbClr val="000000"/>
                </a:solidFill>
              </a:rPr>
              <a:t>Submit via </a:t>
            </a:r>
            <a:r>
              <a:rPr lang="en-US" altLang="en-US" sz="2400" b="1" dirty="0">
                <a:solidFill>
                  <a:srgbClr val="000000"/>
                </a:solidFill>
              </a:rPr>
              <a:t>ABE.Illinois.gov </a:t>
            </a:r>
            <a:r>
              <a:rPr lang="en-US" altLang="en-US" sz="2400" dirty="0">
                <a:solidFill>
                  <a:srgbClr val="000000"/>
                </a:solidFill>
              </a:rPr>
              <a:t>portal. (This could be a volunteer!)</a:t>
            </a:r>
            <a:endParaRPr lang="en-US" sz="2400" dirty="0"/>
          </a:p>
          <a:p>
            <a:pPr marL="0" indent="0">
              <a:buNone/>
            </a:pPr>
            <a:endParaRPr lang="en-US" dirty="0"/>
          </a:p>
          <a:p>
            <a:endParaRPr lang="en-US" dirty="0"/>
          </a:p>
        </p:txBody>
      </p:sp>
      <p:grpSp>
        <p:nvGrpSpPr>
          <p:cNvPr id="19" name="Group 18">
            <a:extLst>
              <a:ext uri="{FF2B5EF4-FFF2-40B4-BE49-F238E27FC236}">
                <a16:creationId xmlns:a16="http://schemas.microsoft.com/office/drawing/2014/main" id="{54075E4C-6A05-1DB3-1858-5B612119150F}"/>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EB6BB8AF-4CE9-D358-E58F-CD0354493BAA}"/>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2AF27E87-80F9-CC85-9E0E-A0373EFDCB26}"/>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D86C8729-197A-EEA0-4455-530D5F80978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B3C15BCC-717E-1D40-1B90-03A47151C5C3}"/>
              </a:ext>
            </a:extLst>
          </p:cNvPr>
          <p:cNvPicPr>
            <a:picLocks noChangeAspect="1"/>
          </p:cNvPicPr>
          <p:nvPr/>
        </p:nvPicPr>
        <p:blipFill>
          <a:blip r:embed="rId4"/>
          <a:stretch>
            <a:fillRect/>
          </a:stretch>
        </p:blipFill>
        <p:spPr>
          <a:xfrm>
            <a:off x="10328694" y="250445"/>
            <a:ext cx="1298561" cy="865707"/>
          </a:xfrm>
          <a:prstGeom prst="rect">
            <a:avLst/>
          </a:prstGeom>
        </p:spPr>
      </p:pic>
    </p:spTree>
    <p:extLst>
      <p:ext uri="{BB962C8B-B14F-4D97-AF65-F5344CB8AC3E}">
        <p14:creationId xmlns:p14="http://schemas.microsoft.com/office/powerpoint/2010/main" val="810662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26E64-65FB-F581-8466-7E2A7CB9E9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6B8E034-DCE4-A81E-CA9B-08C371F74A9B}"/>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Volunteer Program Implementation Framework</a:t>
            </a:r>
          </a:p>
        </p:txBody>
      </p:sp>
      <p:sp>
        <p:nvSpPr>
          <p:cNvPr id="7" name="Text Placeholder 6">
            <a:extLst>
              <a:ext uri="{FF2B5EF4-FFF2-40B4-BE49-F238E27FC236}">
                <a16:creationId xmlns:a16="http://schemas.microsoft.com/office/drawing/2014/main" id="{98ACADF6-AE50-602E-E3FA-748EFBEFD8A1}"/>
              </a:ext>
            </a:extLst>
          </p:cNvPr>
          <p:cNvSpPr>
            <a:spLocks noGrp="1"/>
          </p:cNvSpPr>
          <p:nvPr>
            <p:ph sz="quarter" idx="13"/>
          </p:nvPr>
        </p:nvSpPr>
        <p:spPr>
          <a:xfrm>
            <a:off x="2266915" y="2302138"/>
            <a:ext cx="9360340" cy="4072907"/>
          </a:xfrm>
        </p:spPr>
        <p:txBody>
          <a:bodyPr>
            <a:normAutofit fontScale="92500" lnSpcReduction="20000"/>
          </a:bodyPr>
          <a:lstStyle/>
          <a:p>
            <a:pPr marL="457200" indent="-457200">
              <a:buFont typeface="+mj-lt"/>
              <a:buAutoNum type="arabicPeriod"/>
            </a:pPr>
            <a:r>
              <a:rPr lang="en-US" sz="2200" b="1" dirty="0"/>
              <a:t>Engage Existing Participants:  </a:t>
            </a:r>
            <a:r>
              <a:rPr lang="en-US" sz="2200" dirty="0"/>
              <a:t>Share updates with current volunteers and guests to build awareness and involvement.</a:t>
            </a:r>
          </a:p>
          <a:p>
            <a:pPr marL="457200" indent="-457200">
              <a:buFont typeface="+mj-lt"/>
              <a:buAutoNum type="arabicPeriod"/>
            </a:pPr>
            <a:r>
              <a:rPr lang="en-US" sz="2200" b="1" dirty="0"/>
              <a:t>Get The Word Out:  </a:t>
            </a:r>
            <a:r>
              <a:rPr lang="en-US" sz="2200" dirty="0"/>
              <a:t>Use your website, flyers, social media, and partner networks to promote the program.</a:t>
            </a:r>
          </a:p>
          <a:p>
            <a:pPr marL="457200" indent="-457200">
              <a:buFont typeface="+mj-lt"/>
              <a:buAutoNum type="arabicPeriod"/>
            </a:pPr>
            <a:r>
              <a:rPr lang="en-US" sz="2200" b="1" dirty="0"/>
              <a:t>Streamline Sign-Up Process:  </a:t>
            </a:r>
            <a:r>
              <a:rPr lang="en-US" sz="2200" dirty="0"/>
              <a:t>Offer an easy-to-use portal for volunteers to explore roles and register quickly.</a:t>
            </a:r>
          </a:p>
          <a:p>
            <a:pPr marL="457200" indent="-457200">
              <a:buFont typeface="+mj-lt"/>
              <a:buAutoNum type="arabicPeriod"/>
            </a:pPr>
            <a:r>
              <a:rPr lang="en-US" sz="2200" b="1" dirty="0"/>
              <a:t>Prepare Your Resources:  </a:t>
            </a:r>
            <a:r>
              <a:rPr lang="en-US" sz="2200" dirty="0"/>
              <a:t>Provide staff and volunteers with training materials and tools for accurate reporting and participant support.</a:t>
            </a:r>
          </a:p>
          <a:p>
            <a:pPr marL="457200" indent="-457200">
              <a:buFont typeface="+mj-lt"/>
              <a:buAutoNum type="arabicPeriod"/>
            </a:pPr>
            <a:r>
              <a:rPr lang="en-US" sz="2200" b="1" dirty="0"/>
              <a:t>Build Local Partnerships:  </a:t>
            </a:r>
            <a:r>
              <a:rPr lang="en-US" sz="2200" dirty="0"/>
              <a:t>Collaborate with schools, nonprofits, and businesses to expand reach and visibility.</a:t>
            </a:r>
          </a:p>
          <a:p>
            <a:pPr marL="457200" indent="-457200">
              <a:buFont typeface="+mj-lt"/>
              <a:buAutoNum type="arabicPeriod"/>
            </a:pPr>
            <a:r>
              <a:rPr lang="en-US" sz="2200" b="1" dirty="0"/>
              <a:t>Explore Other Services:  </a:t>
            </a:r>
            <a:r>
              <a:rPr lang="en-US" sz="2200" dirty="0"/>
              <a:t>Guide volunteers to additional programs like WIC, workforce training, and other benefits.</a:t>
            </a:r>
          </a:p>
          <a:p>
            <a:pPr marL="0" indent="0">
              <a:buNone/>
            </a:pPr>
            <a:endParaRPr lang="en-US" dirty="0"/>
          </a:p>
          <a:p>
            <a:endParaRPr lang="en-US" dirty="0"/>
          </a:p>
        </p:txBody>
      </p:sp>
      <p:grpSp>
        <p:nvGrpSpPr>
          <p:cNvPr id="19" name="Group 18">
            <a:extLst>
              <a:ext uri="{FF2B5EF4-FFF2-40B4-BE49-F238E27FC236}">
                <a16:creationId xmlns:a16="http://schemas.microsoft.com/office/drawing/2014/main" id="{3242D957-1330-0616-AFC5-975A683DC461}"/>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414A326D-BE93-54A8-2D18-208AA162072E}"/>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0CBC8BD-4ABD-A86C-255A-D71EEFF7C6D7}"/>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EC6C4FBB-C60C-464D-392E-19B41FE9BCAC}"/>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4B46B415-BF99-9344-19DF-2A34407E2291}"/>
              </a:ext>
            </a:extLst>
          </p:cNvPr>
          <p:cNvPicPr>
            <a:picLocks noChangeAspect="1"/>
          </p:cNvPicPr>
          <p:nvPr/>
        </p:nvPicPr>
        <p:blipFill>
          <a:blip r:embed="rId3"/>
          <a:stretch>
            <a:fillRect/>
          </a:stretch>
        </p:blipFill>
        <p:spPr>
          <a:xfrm>
            <a:off x="10328694" y="250445"/>
            <a:ext cx="1298561" cy="865707"/>
          </a:xfrm>
          <a:prstGeom prst="rect">
            <a:avLst/>
          </a:prstGeom>
        </p:spPr>
      </p:pic>
    </p:spTree>
    <p:extLst>
      <p:ext uri="{BB962C8B-B14F-4D97-AF65-F5344CB8AC3E}">
        <p14:creationId xmlns:p14="http://schemas.microsoft.com/office/powerpoint/2010/main" val="1506986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AB9C34-2B13-E66F-1053-2BA156F89425}"/>
              </a:ext>
            </a:extLst>
          </p:cNvPr>
          <p:cNvSpPr>
            <a:spLocks noGrp="1"/>
          </p:cNvSpPr>
          <p:nvPr>
            <p:ph type="title"/>
          </p:nvPr>
        </p:nvSpPr>
        <p:spPr>
          <a:xfrm>
            <a:off x="594360" y="584005"/>
            <a:ext cx="10972800" cy="1188720"/>
          </a:xfrm>
        </p:spPr>
        <p:txBody>
          <a:bodyPr/>
          <a:lstStyle/>
          <a:p>
            <a:r>
              <a:rPr lang="en-US" sz="3600" dirty="0">
                <a:solidFill>
                  <a:schemeClr val="bg1">
                    <a:lumMod val="50000"/>
                    <a:lumOff val="50000"/>
                  </a:schemeClr>
                </a:solidFill>
              </a:rPr>
              <a:t>Examples of Volunteer Roles in Action</a:t>
            </a:r>
          </a:p>
        </p:txBody>
      </p:sp>
      <p:graphicFrame>
        <p:nvGraphicFramePr>
          <p:cNvPr id="4" name="Table Placeholder 3">
            <a:extLst>
              <a:ext uri="{FF2B5EF4-FFF2-40B4-BE49-F238E27FC236}">
                <a16:creationId xmlns:a16="http://schemas.microsoft.com/office/drawing/2014/main" id="{4D1FB21E-CCFB-8E64-064C-DB8195F86847}"/>
              </a:ext>
            </a:extLst>
          </p:cNvPr>
          <p:cNvGraphicFramePr>
            <a:graphicFrameLocks noGrp="1"/>
          </p:cNvGraphicFramePr>
          <p:nvPr>
            <p:ph type="tbl" sz="quarter" idx="10"/>
            <p:extLst>
              <p:ext uri="{D42A27DB-BD31-4B8C-83A1-F6EECF244321}">
                <p14:modId xmlns:p14="http://schemas.microsoft.com/office/powerpoint/2010/main" val="3531311111"/>
              </p:ext>
            </p:extLst>
          </p:nvPr>
        </p:nvGraphicFramePr>
        <p:xfrm>
          <a:off x="593725" y="2628900"/>
          <a:ext cx="10991080" cy="3749698"/>
        </p:xfrm>
        <a:graphic>
          <a:graphicData uri="http://schemas.openxmlformats.org/drawingml/2006/table">
            <a:tbl>
              <a:tblPr firstRow="1" bandRow="1">
                <a:tableStyleId>{69CF1AB2-1976-4502-BF36-3FF5EA218861}</a:tableStyleId>
              </a:tblPr>
              <a:tblGrid>
                <a:gridCol w="2675686">
                  <a:extLst>
                    <a:ext uri="{9D8B030D-6E8A-4147-A177-3AD203B41FA5}">
                      <a16:colId xmlns:a16="http://schemas.microsoft.com/office/drawing/2014/main" val="2382218087"/>
                    </a:ext>
                  </a:extLst>
                </a:gridCol>
                <a:gridCol w="2819854">
                  <a:extLst>
                    <a:ext uri="{9D8B030D-6E8A-4147-A177-3AD203B41FA5}">
                      <a16:colId xmlns:a16="http://schemas.microsoft.com/office/drawing/2014/main" val="3953468724"/>
                    </a:ext>
                  </a:extLst>
                </a:gridCol>
                <a:gridCol w="2747770">
                  <a:extLst>
                    <a:ext uri="{9D8B030D-6E8A-4147-A177-3AD203B41FA5}">
                      <a16:colId xmlns:a16="http://schemas.microsoft.com/office/drawing/2014/main" val="4277526474"/>
                    </a:ext>
                  </a:extLst>
                </a:gridCol>
                <a:gridCol w="2747770">
                  <a:extLst>
                    <a:ext uri="{9D8B030D-6E8A-4147-A177-3AD203B41FA5}">
                      <a16:colId xmlns:a16="http://schemas.microsoft.com/office/drawing/2014/main" val="2438884888"/>
                    </a:ext>
                  </a:extLst>
                </a:gridCol>
              </a:tblGrid>
              <a:tr h="594689">
                <a:tc>
                  <a:txBody>
                    <a:bodyPr/>
                    <a:lstStyle/>
                    <a:p>
                      <a:pPr algn="ctr"/>
                      <a:r>
                        <a:rPr lang="en-US" dirty="0">
                          <a:solidFill>
                            <a:schemeClr val="bg1"/>
                          </a:solidFill>
                          <a:latin typeface="+mj-lt"/>
                        </a:rPr>
                        <a:t>Client Facing</a:t>
                      </a:r>
                    </a:p>
                  </a:txBody>
                  <a:tcPr anchor="ctr"/>
                </a:tc>
                <a:tc>
                  <a:txBody>
                    <a:bodyPr/>
                    <a:lstStyle/>
                    <a:p>
                      <a:pPr algn="ctr"/>
                      <a:r>
                        <a:rPr lang="en-US" dirty="0">
                          <a:solidFill>
                            <a:schemeClr val="bg1"/>
                          </a:solidFill>
                          <a:latin typeface="+mj-lt"/>
                        </a:rPr>
                        <a:t>Behind-the-Scenes</a:t>
                      </a:r>
                    </a:p>
                  </a:txBody>
                  <a:tcPr anchor="ctr"/>
                </a:tc>
                <a:tc>
                  <a:txBody>
                    <a:bodyPr/>
                    <a:lstStyle/>
                    <a:p>
                      <a:pPr algn="ctr"/>
                      <a:r>
                        <a:rPr lang="en-US" dirty="0">
                          <a:solidFill>
                            <a:schemeClr val="bg1"/>
                          </a:solidFill>
                          <a:latin typeface="+mj-lt"/>
                        </a:rPr>
                        <a:t>Delivery &amp; Outreach</a:t>
                      </a:r>
                    </a:p>
                  </a:txBody>
                  <a:tcPr anchor="ctr"/>
                </a:tc>
                <a:tc>
                  <a:txBody>
                    <a:bodyPr/>
                    <a:lstStyle/>
                    <a:p>
                      <a:pPr algn="ctr"/>
                      <a:r>
                        <a:rPr lang="en-US" dirty="0">
                          <a:solidFill>
                            <a:schemeClr val="bg1"/>
                          </a:solidFill>
                          <a:latin typeface="+mj-lt"/>
                        </a:rPr>
                        <a:t>Community-Based</a:t>
                      </a:r>
                    </a:p>
                  </a:txBody>
                  <a:tcPr anchor="ctr"/>
                </a:tc>
                <a:extLst>
                  <a:ext uri="{0D108BD9-81ED-4DB2-BD59-A6C34878D82A}">
                    <a16:rowId xmlns:a16="http://schemas.microsoft.com/office/drawing/2014/main" val="2857107962"/>
                  </a:ext>
                </a:extLst>
              </a:tr>
              <a:tr h="594689">
                <a:tc>
                  <a:txBody>
                    <a:bodyPr/>
                    <a:lstStyle/>
                    <a:p>
                      <a:pPr algn="ctr"/>
                      <a:r>
                        <a:rPr lang="en-US" dirty="0"/>
                        <a:t>Greeter at Soup Kitchen</a:t>
                      </a:r>
                    </a:p>
                  </a:txBody>
                  <a:tcPr anchor="ctr"/>
                </a:tc>
                <a:tc>
                  <a:txBody>
                    <a:bodyPr/>
                    <a:lstStyle/>
                    <a:p>
                      <a:pPr algn="ctr"/>
                      <a:r>
                        <a:rPr lang="en-US" dirty="0"/>
                        <a:t>Food Sorter/Stocker</a:t>
                      </a:r>
                    </a:p>
                  </a:txBody>
                  <a:tcPr anchor="ctr"/>
                </a:tc>
                <a:tc>
                  <a:txBody>
                    <a:bodyPr/>
                    <a:lstStyle/>
                    <a:p>
                      <a:pPr algn="ctr"/>
                      <a:r>
                        <a:rPr lang="en-US" dirty="0"/>
                        <a:t>Food/Grocery/Meal Delivery</a:t>
                      </a:r>
                    </a:p>
                  </a:txBody>
                  <a:tcPr anchor="ctr"/>
                </a:tc>
                <a:tc>
                  <a:txBody>
                    <a:bodyPr/>
                    <a:lstStyle/>
                    <a:p>
                      <a:pPr algn="ctr"/>
                      <a:r>
                        <a:rPr lang="en-US" dirty="0"/>
                        <a:t>Neighborhood Clean-Up</a:t>
                      </a:r>
                    </a:p>
                  </a:txBody>
                  <a:tcPr anchor="ctr"/>
                </a:tc>
                <a:extLst>
                  <a:ext uri="{0D108BD9-81ED-4DB2-BD59-A6C34878D82A}">
                    <a16:rowId xmlns:a16="http://schemas.microsoft.com/office/drawing/2014/main" val="1671386868"/>
                  </a:ext>
                </a:extLst>
              </a:tr>
              <a:tr h="594689">
                <a:tc>
                  <a:txBody>
                    <a:bodyPr/>
                    <a:lstStyle/>
                    <a:p>
                      <a:pPr algn="ctr"/>
                      <a:r>
                        <a:rPr lang="en-US" dirty="0"/>
                        <a:t>Pantry Shopper Assistant</a:t>
                      </a:r>
                    </a:p>
                  </a:txBody>
                  <a:tcPr anchor="ctr"/>
                </a:tc>
                <a:tc>
                  <a:txBody>
                    <a:bodyPr/>
                    <a:lstStyle/>
                    <a:p>
                      <a:pPr algn="ctr"/>
                      <a:r>
                        <a:rPr lang="en-US" dirty="0"/>
                        <a:t>Warehousing</a:t>
                      </a:r>
                    </a:p>
                  </a:txBody>
                  <a:tcPr anchor="ctr"/>
                </a:tc>
                <a:tc>
                  <a:txBody>
                    <a:bodyPr/>
                    <a:lstStyle/>
                    <a:p>
                      <a:pPr algn="ctr"/>
                      <a:r>
                        <a:rPr lang="en-US" dirty="0"/>
                        <a:t>SNAP Resource Navigation</a:t>
                      </a:r>
                    </a:p>
                  </a:txBody>
                  <a:tcPr anchor="ctr"/>
                </a:tc>
                <a:tc>
                  <a:txBody>
                    <a:bodyPr/>
                    <a:lstStyle/>
                    <a:p>
                      <a:pPr algn="ctr"/>
                      <a:r>
                        <a:rPr lang="en-US" dirty="0"/>
                        <a:t>Shelter Support</a:t>
                      </a:r>
                    </a:p>
                  </a:txBody>
                  <a:tcPr anchor="ctr"/>
                </a:tc>
                <a:extLst>
                  <a:ext uri="{0D108BD9-81ED-4DB2-BD59-A6C34878D82A}">
                    <a16:rowId xmlns:a16="http://schemas.microsoft.com/office/drawing/2014/main" val="380626418"/>
                  </a:ext>
                </a:extLst>
              </a:tr>
              <a:tr h="594689">
                <a:tc>
                  <a:txBody>
                    <a:bodyPr/>
                    <a:lstStyle/>
                    <a:p>
                      <a:pPr algn="ctr"/>
                      <a:r>
                        <a:rPr lang="en-US" dirty="0"/>
                        <a:t>Registration Helper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(In-Person/Virtual)</a:t>
                      </a:r>
                    </a:p>
                  </a:txBody>
                  <a:tcPr anchor="ctr"/>
                </a:tc>
                <a:tc>
                  <a:txBody>
                    <a:bodyPr/>
                    <a:lstStyle/>
                    <a:p>
                      <a:pPr algn="ctr"/>
                      <a:r>
                        <a:rPr lang="en-US" dirty="0"/>
                        <a:t>Kitchen Clean-up Crew</a:t>
                      </a:r>
                    </a:p>
                  </a:txBody>
                  <a:tcPr anchor="ctr"/>
                </a:tc>
                <a:tc>
                  <a:txBody>
                    <a:bodyPr/>
                    <a:lstStyle/>
                    <a:p>
                      <a:pPr algn="ctr"/>
                      <a:r>
                        <a:rPr lang="en-US" dirty="0"/>
                        <a:t>Wellness Check-In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(In-Person/Virtual)</a:t>
                      </a:r>
                    </a:p>
                  </a:txBody>
                  <a:tcPr anchor="ctr"/>
                </a:tc>
                <a:tc>
                  <a:txBody>
                    <a:bodyPr/>
                    <a:lstStyle/>
                    <a:p>
                      <a:pPr algn="ctr"/>
                      <a:r>
                        <a:rPr lang="en-US" dirty="0"/>
                        <a:t>Community Garden Maintenance</a:t>
                      </a:r>
                    </a:p>
                  </a:txBody>
                  <a:tcPr anchor="ctr"/>
                </a:tc>
                <a:extLst>
                  <a:ext uri="{0D108BD9-81ED-4DB2-BD59-A6C34878D82A}">
                    <a16:rowId xmlns:a16="http://schemas.microsoft.com/office/drawing/2014/main" val="2132482967"/>
                  </a:ext>
                </a:extLst>
              </a:tr>
              <a:tr h="594689">
                <a:tc>
                  <a:txBody>
                    <a:bodyPr/>
                    <a:lstStyle/>
                    <a:p>
                      <a:pPr algn="ctr"/>
                      <a:r>
                        <a:rPr lang="en-US" dirty="0"/>
                        <a:t>Multilingual Support</a:t>
                      </a:r>
                    </a:p>
                  </a:txBody>
                  <a:tcPr anchor="ctr"/>
                </a:tc>
                <a:tc>
                  <a:txBody>
                    <a:bodyPr/>
                    <a:lstStyle/>
                    <a:p>
                      <a:pPr algn="ctr"/>
                      <a:r>
                        <a:rPr lang="en-US" dirty="0"/>
                        <a:t>Letter Writing (Virtual)</a:t>
                      </a:r>
                    </a:p>
                  </a:txBody>
                  <a:tcPr anchor="ctr"/>
                </a:tc>
                <a:tc>
                  <a:txBody>
                    <a:bodyPr/>
                    <a:lstStyle/>
                    <a:p>
                      <a:pPr algn="ctr"/>
                      <a:r>
                        <a:rPr lang="en-US" dirty="0"/>
                        <a:t>Event Support</a:t>
                      </a:r>
                    </a:p>
                  </a:txBody>
                  <a:tcPr anchor="ctr"/>
                </a:tc>
                <a:tc>
                  <a:txBody>
                    <a:bodyPr/>
                    <a:lstStyle/>
                    <a:p>
                      <a:pPr algn="ctr"/>
                      <a:r>
                        <a:rPr lang="en-US" dirty="0"/>
                        <a:t>Library Help</a:t>
                      </a:r>
                    </a:p>
                  </a:txBody>
                  <a:tcPr anchor="ctr"/>
                </a:tc>
                <a:extLst>
                  <a:ext uri="{0D108BD9-81ED-4DB2-BD59-A6C34878D82A}">
                    <a16:rowId xmlns:a16="http://schemas.microsoft.com/office/drawing/2014/main" val="3936251906"/>
                  </a:ext>
                </a:extLst>
              </a:tr>
              <a:tr h="594689">
                <a:tc>
                  <a:txBody>
                    <a:bodyPr/>
                    <a:lstStyle/>
                    <a:p>
                      <a:pPr algn="ctr"/>
                      <a:r>
                        <a:rPr lang="en-US" dirty="0"/>
                        <a:t>Tutoring</a:t>
                      </a:r>
                    </a:p>
                    <a:p>
                      <a:pPr algn="ctr"/>
                      <a:r>
                        <a:rPr lang="en-US" dirty="0"/>
                        <a:t>(In-Person/Virtual)</a:t>
                      </a:r>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r>
                        <a:rPr lang="en-US" dirty="0"/>
                        <a:t>Youth Mentorship</a:t>
                      </a:r>
                    </a:p>
                  </a:txBody>
                  <a:tcPr anchor="ctr"/>
                </a:tc>
                <a:extLst>
                  <a:ext uri="{0D108BD9-81ED-4DB2-BD59-A6C34878D82A}">
                    <a16:rowId xmlns:a16="http://schemas.microsoft.com/office/drawing/2014/main" val="568537164"/>
                  </a:ext>
                </a:extLst>
              </a:tr>
            </a:tbl>
          </a:graphicData>
        </a:graphic>
      </p:graphicFrame>
      <p:pic>
        <p:nvPicPr>
          <p:cNvPr id="2" name="Picture 1">
            <a:extLst>
              <a:ext uri="{FF2B5EF4-FFF2-40B4-BE49-F238E27FC236}">
                <a16:creationId xmlns:a16="http://schemas.microsoft.com/office/drawing/2014/main" id="{66D5FD82-2B87-3F9D-CD5F-1DA5F6CDAE12}"/>
              </a:ext>
            </a:extLst>
          </p:cNvPr>
          <p:cNvPicPr>
            <a:picLocks noChangeAspect="1"/>
          </p:cNvPicPr>
          <p:nvPr/>
        </p:nvPicPr>
        <p:blipFill>
          <a:blip r:embed="rId3"/>
          <a:stretch>
            <a:fillRect/>
          </a:stretch>
        </p:blipFill>
        <p:spPr>
          <a:xfrm>
            <a:off x="10440917" y="312658"/>
            <a:ext cx="1298561" cy="865707"/>
          </a:xfrm>
          <a:prstGeom prst="rect">
            <a:avLst/>
          </a:prstGeom>
        </p:spPr>
      </p:pic>
    </p:spTree>
    <p:extLst>
      <p:ext uri="{BB962C8B-B14F-4D97-AF65-F5344CB8AC3E}">
        <p14:creationId xmlns:p14="http://schemas.microsoft.com/office/powerpoint/2010/main" val="1428159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FC403-4EC7-14C0-3BAE-9E85F92383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6590EFE-560B-ABF7-D883-2814154D4200}"/>
              </a:ext>
            </a:extLst>
          </p:cNvPr>
          <p:cNvSpPr>
            <a:spLocks noGrp="1"/>
          </p:cNvSpPr>
          <p:nvPr>
            <p:ph type="title"/>
          </p:nvPr>
        </p:nvSpPr>
        <p:spPr>
          <a:xfrm>
            <a:off x="594360" y="102875"/>
            <a:ext cx="10873740" cy="1680205"/>
          </a:xfrm>
        </p:spPr>
        <p:txBody>
          <a:bodyPr/>
          <a:lstStyle/>
          <a:p>
            <a:r>
              <a:rPr lang="en-US" sz="3600" dirty="0">
                <a:solidFill>
                  <a:schemeClr val="bg1">
                    <a:lumMod val="75000"/>
                    <a:lumOff val="25000"/>
                  </a:schemeClr>
                </a:solidFill>
              </a:rPr>
              <a:t>Expanding Your Community Network</a:t>
            </a:r>
          </a:p>
        </p:txBody>
      </p:sp>
      <p:grpSp>
        <p:nvGrpSpPr>
          <p:cNvPr id="19" name="Group 18">
            <a:extLst>
              <a:ext uri="{FF2B5EF4-FFF2-40B4-BE49-F238E27FC236}">
                <a16:creationId xmlns:a16="http://schemas.microsoft.com/office/drawing/2014/main" id="{D2019031-F4E6-3D46-3ED1-49C1C3CACE54}"/>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ED99F04F-D9E3-ACFD-3A35-099BDE88720A}"/>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07746DDF-F240-11D1-5039-6DAB4FF656C8}"/>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8610FB6D-DDE6-8FA5-E63F-A1F95822E851}"/>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75B049A4-0AA5-E450-0F9A-57BC8231C44C}"/>
              </a:ext>
            </a:extLst>
          </p:cNvPr>
          <p:cNvPicPr>
            <a:picLocks noChangeAspect="1"/>
          </p:cNvPicPr>
          <p:nvPr/>
        </p:nvPicPr>
        <p:blipFill>
          <a:blip r:embed="rId3"/>
          <a:stretch>
            <a:fillRect/>
          </a:stretch>
        </p:blipFill>
        <p:spPr>
          <a:xfrm>
            <a:off x="10299079" y="510123"/>
            <a:ext cx="1298561" cy="865707"/>
          </a:xfrm>
          <a:prstGeom prst="rect">
            <a:avLst/>
          </a:prstGeom>
        </p:spPr>
      </p:pic>
      <p:sp>
        <p:nvSpPr>
          <p:cNvPr id="7" name="Text Placeholder 6">
            <a:extLst>
              <a:ext uri="{FF2B5EF4-FFF2-40B4-BE49-F238E27FC236}">
                <a16:creationId xmlns:a16="http://schemas.microsoft.com/office/drawing/2014/main" id="{272E856E-A7D0-0D38-9158-36B14E14146D}"/>
              </a:ext>
            </a:extLst>
          </p:cNvPr>
          <p:cNvSpPr>
            <a:spLocks noGrp="1"/>
          </p:cNvSpPr>
          <p:nvPr>
            <p:ph sz="quarter" idx="13"/>
          </p:nvPr>
        </p:nvSpPr>
        <p:spPr>
          <a:xfrm>
            <a:off x="594360" y="2301111"/>
            <a:ext cx="10873740" cy="4245458"/>
          </a:xfrm>
        </p:spPr>
        <p:txBody>
          <a:bodyPr>
            <a:normAutofit/>
          </a:bodyPr>
          <a:lstStyle/>
          <a:p>
            <a:pPr marL="0" lvl="3" indent="0">
              <a:lnSpc>
                <a:spcPct val="110000"/>
              </a:lnSpc>
              <a:spcBef>
                <a:spcPts val="600"/>
              </a:spcBef>
              <a:buNone/>
            </a:pPr>
            <a:r>
              <a:rPr lang="en-US" sz="2400" b="1" dirty="0"/>
              <a:t>Engage with community-based organizations (CBOs) in your neighborhoods to explore all possible volunteer opportunities:</a:t>
            </a:r>
          </a:p>
          <a:p>
            <a:pPr marL="2286000" lvl="3" indent="-342900">
              <a:lnSpc>
                <a:spcPct val="110000"/>
              </a:lnSpc>
              <a:spcBef>
                <a:spcPts val="600"/>
              </a:spcBef>
              <a:buFont typeface="Wingdings" panose="05000000000000000000" pitchFamily="2" charset="2"/>
              <a:buChar char="Ø"/>
            </a:pPr>
            <a:r>
              <a:rPr lang="en-US" sz="2400" b="1" dirty="0"/>
              <a:t>Identify key organizations</a:t>
            </a:r>
          </a:p>
          <a:p>
            <a:pPr marL="2286000" lvl="3" indent="-342900">
              <a:lnSpc>
                <a:spcPct val="110000"/>
              </a:lnSpc>
              <a:spcBef>
                <a:spcPts val="600"/>
              </a:spcBef>
              <a:buFont typeface="Wingdings" panose="05000000000000000000" pitchFamily="2" charset="2"/>
              <a:buChar char="Ø"/>
            </a:pPr>
            <a:r>
              <a:rPr lang="en-US" sz="2400" b="1" dirty="0"/>
              <a:t>Reach out and connect</a:t>
            </a:r>
            <a:endParaRPr lang="en-US" sz="2400" dirty="0"/>
          </a:p>
          <a:p>
            <a:pPr marL="2286000" lvl="3" indent="-342900">
              <a:lnSpc>
                <a:spcPct val="110000"/>
              </a:lnSpc>
              <a:spcBef>
                <a:spcPts val="600"/>
              </a:spcBef>
              <a:buFont typeface="Wingdings" panose="05000000000000000000" pitchFamily="2" charset="2"/>
              <a:buChar char="Ø"/>
            </a:pPr>
            <a:r>
              <a:rPr lang="en-US" sz="2400" b="1" dirty="0"/>
              <a:t>Unite efforts</a:t>
            </a:r>
          </a:p>
          <a:p>
            <a:pPr marL="2286000" lvl="3" indent="-342900">
              <a:lnSpc>
                <a:spcPct val="110000"/>
              </a:lnSpc>
              <a:spcBef>
                <a:spcPts val="600"/>
              </a:spcBef>
              <a:buFont typeface="Wingdings" panose="05000000000000000000" pitchFamily="2" charset="2"/>
              <a:buChar char="Ø"/>
            </a:pPr>
            <a:r>
              <a:rPr lang="en-US" sz="2400" b="1" dirty="0"/>
              <a:t>Simplify sign-up process</a:t>
            </a:r>
          </a:p>
          <a:p>
            <a:pPr marL="2286000" lvl="3" indent="-342900">
              <a:lnSpc>
                <a:spcPct val="110000"/>
              </a:lnSpc>
              <a:spcBef>
                <a:spcPts val="600"/>
              </a:spcBef>
              <a:buFont typeface="Wingdings" panose="05000000000000000000" pitchFamily="2" charset="2"/>
              <a:buChar char="Ø"/>
            </a:pPr>
            <a:r>
              <a:rPr lang="en-US" sz="2400" b="1" dirty="0"/>
              <a:t>Stay connected</a:t>
            </a:r>
            <a:endParaRPr lang="en-US" sz="2400" dirty="0"/>
          </a:p>
        </p:txBody>
      </p:sp>
      <p:pic>
        <p:nvPicPr>
          <p:cNvPr id="6" name="Picture 5">
            <a:extLst>
              <a:ext uri="{FF2B5EF4-FFF2-40B4-BE49-F238E27FC236}">
                <a16:creationId xmlns:a16="http://schemas.microsoft.com/office/drawing/2014/main" id="{EF05F517-1C96-2575-DD0B-69CFDEFF7205}"/>
              </a:ext>
            </a:extLst>
          </p:cNvPr>
          <p:cNvPicPr>
            <a:picLocks noChangeAspect="1"/>
          </p:cNvPicPr>
          <p:nvPr/>
        </p:nvPicPr>
        <p:blipFill>
          <a:blip r:embed="rId4"/>
          <a:stretch>
            <a:fillRect/>
          </a:stretch>
        </p:blipFill>
        <p:spPr>
          <a:xfrm>
            <a:off x="8518379" y="3949981"/>
            <a:ext cx="2134692" cy="2163735"/>
          </a:xfrm>
          <a:prstGeom prst="rect">
            <a:avLst/>
          </a:prstGeom>
        </p:spPr>
      </p:pic>
      <p:sp>
        <p:nvSpPr>
          <p:cNvPr id="4" name="TextBox 3">
            <a:extLst>
              <a:ext uri="{FF2B5EF4-FFF2-40B4-BE49-F238E27FC236}">
                <a16:creationId xmlns:a16="http://schemas.microsoft.com/office/drawing/2014/main" id="{D8BA7E73-18B9-20BF-CC71-8C4D67AADE5B}"/>
              </a:ext>
            </a:extLst>
          </p:cNvPr>
          <p:cNvSpPr txBox="1"/>
          <p:nvPr/>
        </p:nvSpPr>
        <p:spPr>
          <a:xfrm>
            <a:off x="8518379" y="6139366"/>
            <a:ext cx="2239347" cy="261610"/>
          </a:xfrm>
          <a:prstGeom prst="rect">
            <a:avLst/>
          </a:prstGeom>
          <a:noFill/>
        </p:spPr>
        <p:txBody>
          <a:bodyPr wrap="square" rtlCol="0">
            <a:spAutoFit/>
          </a:bodyPr>
          <a:lstStyle/>
          <a:p>
            <a:r>
              <a:rPr lang="en-US" sz="1100" b="1" dirty="0">
                <a:solidFill>
                  <a:schemeClr val="bg1">
                    <a:lumMod val="75000"/>
                    <a:lumOff val="25000"/>
                  </a:schemeClr>
                </a:solidFill>
              </a:rPr>
              <a:t>Care For Friends Sign-Up QR Code</a:t>
            </a:r>
          </a:p>
        </p:txBody>
      </p:sp>
    </p:spTree>
    <p:extLst>
      <p:ext uri="{BB962C8B-B14F-4D97-AF65-F5344CB8AC3E}">
        <p14:creationId xmlns:p14="http://schemas.microsoft.com/office/powerpoint/2010/main" val="4206109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E8739-375A-BAD8-C609-036C737E2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BE2CF-7131-8AA3-3F76-E8095213E310}"/>
              </a:ext>
            </a:extLst>
          </p:cNvPr>
          <p:cNvSpPr>
            <a:spLocks noGrp="1"/>
          </p:cNvSpPr>
          <p:nvPr>
            <p:ph type="title"/>
          </p:nvPr>
        </p:nvSpPr>
        <p:spPr>
          <a:xfrm>
            <a:off x="594360" y="198408"/>
            <a:ext cx="10972800" cy="1574317"/>
          </a:xfrm>
        </p:spPr>
        <p:txBody>
          <a:bodyPr anchor="b">
            <a:normAutofit/>
          </a:bodyPr>
          <a:lstStyle/>
          <a:p>
            <a:r>
              <a:rPr lang="en-US" sz="3600" dirty="0">
                <a:solidFill>
                  <a:schemeClr val="bg1">
                    <a:lumMod val="50000"/>
                    <a:lumOff val="50000"/>
                  </a:schemeClr>
                </a:solidFill>
              </a:rPr>
              <a:t>Finding Volunteer Partners through GCFD</a:t>
            </a:r>
          </a:p>
        </p:txBody>
      </p:sp>
      <p:pic>
        <p:nvPicPr>
          <p:cNvPr id="6" name="Picture 5">
            <a:extLst>
              <a:ext uri="{FF2B5EF4-FFF2-40B4-BE49-F238E27FC236}">
                <a16:creationId xmlns:a16="http://schemas.microsoft.com/office/drawing/2014/main" id="{0291A66E-66AF-8D7E-7906-36D72839FD54}"/>
              </a:ext>
            </a:extLst>
          </p:cNvPr>
          <p:cNvPicPr>
            <a:picLocks noChangeAspect="1"/>
          </p:cNvPicPr>
          <p:nvPr/>
        </p:nvPicPr>
        <p:blipFill>
          <a:blip r:embed="rId2"/>
          <a:stretch>
            <a:fillRect/>
          </a:stretch>
        </p:blipFill>
        <p:spPr>
          <a:xfrm>
            <a:off x="1620554" y="2355132"/>
            <a:ext cx="2766047" cy="1659627"/>
          </a:xfrm>
          <a:prstGeom prst="rect">
            <a:avLst/>
          </a:prstGeom>
          <a:noFill/>
        </p:spPr>
      </p:pic>
      <p:sp>
        <p:nvSpPr>
          <p:cNvPr id="3" name="Content Placeholder 2">
            <a:extLst>
              <a:ext uri="{FF2B5EF4-FFF2-40B4-BE49-F238E27FC236}">
                <a16:creationId xmlns:a16="http://schemas.microsoft.com/office/drawing/2014/main" id="{F331B013-6C39-317D-D38D-3756EC247949}"/>
              </a:ext>
            </a:extLst>
          </p:cNvPr>
          <p:cNvSpPr>
            <a:spLocks noGrp="1"/>
          </p:cNvSpPr>
          <p:nvPr>
            <p:ph sz="quarter" idx="14"/>
          </p:nvPr>
        </p:nvSpPr>
        <p:spPr>
          <a:xfrm>
            <a:off x="1620554" y="4021227"/>
            <a:ext cx="2766047" cy="619174"/>
          </a:xfrm>
        </p:spPr>
        <p:txBody>
          <a:bodyPr>
            <a:normAutofit/>
          </a:bodyPr>
          <a:lstStyle/>
          <a:p>
            <a:pPr marL="112713" indent="-112713"/>
            <a:r>
              <a:rPr lang="en-US" sz="1050" b="1" dirty="0"/>
              <a:t>STEP 1: </a:t>
            </a:r>
            <a:r>
              <a:rPr lang="en-US" sz="1050" dirty="0"/>
              <a:t>Select “</a:t>
            </a:r>
            <a:r>
              <a:rPr lang="en-US" sz="1050" b="1" dirty="0"/>
              <a:t>FIND FOOD</a:t>
            </a:r>
            <a:r>
              <a:rPr lang="en-US" sz="1050" dirty="0"/>
              <a:t>”</a:t>
            </a:r>
            <a:r>
              <a:rPr lang="en-US" sz="1050" b="1" dirty="0"/>
              <a:t> </a:t>
            </a:r>
            <a:r>
              <a:rPr lang="en-US" sz="1050" dirty="0"/>
              <a:t>from the </a:t>
            </a:r>
            <a:r>
              <a:rPr lang="en-US" sz="1050" dirty="0">
                <a:hlinkClick r:id="rId3"/>
              </a:rPr>
              <a:t>Food Depository in Chicago | Greater Chicago Food Depository</a:t>
            </a:r>
            <a:r>
              <a:rPr lang="en-US" sz="1050" dirty="0"/>
              <a:t> website </a:t>
            </a:r>
          </a:p>
        </p:txBody>
      </p:sp>
      <p:sp>
        <p:nvSpPr>
          <p:cNvPr id="7" name="Flowchart: Connector 6">
            <a:extLst>
              <a:ext uri="{FF2B5EF4-FFF2-40B4-BE49-F238E27FC236}">
                <a16:creationId xmlns:a16="http://schemas.microsoft.com/office/drawing/2014/main" id="{7230C48B-F8B3-FFC2-48B8-03693660BA8D}"/>
              </a:ext>
            </a:extLst>
          </p:cNvPr>
          <p:cNvSpPr/>
          <p:nvPr/>
        </p:nvSpPr>
        <p:spPr>
          <a:xfrm>
            <a:off x="1418734" y="2227313"/>
            <a:ext cx="275302" cy="255639"/>
          </a:xfrm>
          <a:prstGeom prst="flowChartConnector">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1</a:t>
            </a:r>
          </a:p>
        </p:txBody>
      </p:sp>
      <p:sp>
        <p:nvSpPr>
          <p:cNvPr id="12" name="Content Placeholder 2">
            <a:extLst>
              <a:ext uri="{FF2B5EF4-FFF2-40B4-BE49-F238E27FC236}">
                <a16:creationId xmlns:a16="http://schemas.microsoft.com/office/drawing/2014/main" id="{B8149363-FAD4-8616-CA40-BC6E5127DB76}"/>
              </a:ext>
            </a:extLst>
          </p:cNvPr>
          <p:cNvSpPr txBox="1">
            <a:spLocks/>
          </p:cNvSpPr>
          <p:nvPr/>
        </p:nvSpPr>
        <p:spPr>
          <a:xfrm>
            <a:off x="1556385" y="6146742"/>
            <a:ext cx="2766047" cy="619174"/>
          </a:xfrm>
          <a:prstGeom prst="rect">
            <a:avLst/>
          </a:prstGeom>
        </p:spPr>
        <p:txBody>
          <a:bodyPr vert="horz" lIns="0" tIns="45720" rIns="91440" bIns="45720" rtlCol="0">
            <a:normAutofit/>
          </a:bodyPr>
          <a:lstStyle>
            <a:lvl1pPr marL="342900" indent="-342900"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2713" indent="-112713"/>
            <a:r>
              <a:rPr lang="en-US" sz="1050" b="1" dirty="0"/>
              <a:t>STEP 2: </a:t>
            </a:r>
            <a:r>
              <a:rPr lang="en-US" sz="1050" dirty="0"/>
              <a:t>Scroll down to “</a:t>
            </a:r>
            <a:r>
              <a:rPr lang="en-US" sz="1050" b="1" dirty="0"/>
              <a:t>Find a Food Pantry Near Me</a:t>
            </a:r>
            <a:r>
              <a:rPr lang="en-US" sz="1050" dirty="0"/>
              <a:t>” and click “</a:t>
            </a:r>
            <a:r>
              <a:rPr lang="en-US" sz="1050" b="1" dirty="0"/>
              <a:t>FIND FOOD</a:t>
            </a:r>
            <a:r>
              <a:rPr lang="en-US" sz="1050" dirty="0"/>
              <a:t>”</a:t>
            </a:r>
          </a:p>
        </p:txBody>
      </p:sp>
      <p:pic>
        <p:nvPicPr>
          <p:cNvPr id="17" name="Picture 16">
            <a:extLst>
              <a:ext uri="{FF2B5EF4-FFF2-40B4-BE49-F238E27FC236}">
                <a16:creationId xmlns:a16="http://schemas.microsoft.com/office/drawing/2014/main" id="{76FCE690-0FAD-D1E6-3ED3-AEFBB3BE3828}"/>
              </a:ext>
            </a:extLst>
          </p:cNvPr>
          <p:cNvPicPr>
            <a:picLocks noChangeAspect="1"/>
          </p:cNvPicPr>
          <p:nvPr/>
        </p:nvPicPr>
        <p:blipFill>
          <a:blip r:embed="rId4"/>
          <a:stretch>
            <a:fillRect/>
          </a:stretch>
        </p:blipFill>
        <p:spPr>
          <a:xfrm>
            <a:off x="1579736" y="4751806"/>
            <a:ext cx="1668289" cy="1268831"/>
          </a:xfrm>
          <a:prstGeom prst="rect">
            <a:avLst/>
          </a:prstGeom>
          <a:noFill/>
          <a:ln>
            <a:solidFill>
              <a:schemeClr val="bg1">
                <a:lumMod val="50000"/>
                <a:lumOff val="50000"/>
              </a:schemeClr>
            </a:solidFill>
          </a:ln>
        </p:spPr>
      </p:pic>
      <p:sp>
        <p:nvSpPr>
          <p:cNvPr id="11" name="Flowchart: Connector 10">
            <a:extLst>
              <a:ext uri="{FF2B5EF4-FFF2-40B4-BE49-F238E27FC236}">
                <a16:creationId xmlns:a16="http://schemas.microsoft.com/office/drawing/2014/main" id="{1EE504F2-B41A-68B9-462C-74792CC4C949}"/>
              </a:ext>
            </a:extLst>
          </p:cNvPr>
          <p:cNvSpPr/>
          <p:nvPr/>
        </p:nvSpPr>
        <p:spPr>
          <a:xfrm>
            <a:off x="1418734" y="4623643"/>
            <a:ext cx="275302" cy="255639"/>
          </a:xfrm>
          <a:prstGeom prst="flowChartConnector">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2</a:t>
            </a:r>
          </a:p>
        </p:txBody>
      </p:sp>
      <p:pic>
        <p:nvPicPr>
          <p:cNvPr id="19" name="Picture 18">
            <a:extLst>
              <a:ext uri="{FF2B5EF4-FFF2-40B4-BE49-F238E27FC236}">
                <a16:creationId xmlns:a16="http://schemas.microsoft.com/office/drawing/2014/main" id="{310F592A-6264-BB86-5E1E-F9C918C97BDC}"/>
              </a:ext>
            </a:extLst>
          </p:cNvPr>
          <p:cNvPicPr>
            <a:picLocks noChangeAspect="1"/>
          </p:cNvPicPr>
          <p:nvPr/>
        </p:nvPicPr>
        <p:blipFill>
          <a:blip r:embed="rId5"/>
          <a:stretch>
            <a:fillRect/>
          </a:stretch>
        </p:blipFill>
        <p:spPr>
          <a:xfrm>
            <a:off x="6322567" y="2304835"/>
            <a:ext cx="2793158" cy="1492640"/>
          </a:xfrm>
          <a:prstGeom prst="rect">
            <a:avLst/>
          </a:prstGeom>
        </p:spPr>
      </p:pic>
      <p:sp>
        <p:nvSpPr>
          <p:cNvPr id="20" name="Flowchart: Connector 19">
            <a:extLst>
              <a:ext uri="{FF2B5EF4-FFF2-40B4-BE49-F238E27FC236}">
                <a16:creationId xmlns:a16="http://schemas.microsoft.com/office/drawing/2014/main" id="{DEB6D5F5-DC5B-0735-770C-808860F58AD3}"/>
              </a:ext>
            </a:extLst>
          </p:cNvPr>
          <p:cNvSpPr/>
          <p:nvPr/>
        </p:nvSpPr>
        <p:spPr>
          <a:xfrm>
            <a:off x="6169676" y="2192337"/>
            <a:ext cx="275302" cy="255639"/>
          </a:xfrm>
          <a:prstGeom prst="flowChartConnector">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3</a:t>
            </a:r>
          </a:p>
        </p:txBody>
      </p:sp>
      <p:sp>
        <p:nvSpPr>
          <p:cNvPr id="21" name="Content Placeholder 2">
            <a:extLst>
              <a:ext uri="{FF2B5EF4-FFF2-40B4-BE49-F238E27FC236}">
                <a16:creationId xmlns:a16="http://schemas.microsoft.com/office/drawing/2014/main" id="{38AD2878-3B57-BC7A-1B80-33A63DEBECD0}"/>
              </a:ext>
            </a:extLst>
          </p:cNvPr>
          <p:cNvSpPr txBox="1">
            <a:spLocks/>
          </p:cNvSpPr>
          <p:nvPr/>
        </p:nvSpPr>
        <p:spPr>
          <a:xfrm>
            <a:off x="6324853" y="3836595"/>
            <a:ext cx="2670747" cy="619174"/>
          </a:xfrm>
          <a:prstGeom prst="rect">
            <a:avLst/>
          </a:prstGeom>
        </p:spPr>
        <p:txBody>
          <a:bodyPr vert="horz" lIns="0" tIns="45720" rIns="91440" bIns="45720" rtlCol="0">
            <a:normAutofit/>
          </a:bodyPr>
          <a:lstStyle>
            <a:lvl1pPr marL="342900" indent="-342900"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2713" indent="-112713"/>
            <a:r>
              <a:rPr lang="en-US" sz="1050" b="1" dirty="0"/>
              <a:t>STEP 3: </a:t>
            </a:r>
            <a:r>
              <a:rPr lang="en-US" sz="1050" dirty="0"/>
              <a:t>Enter a zip code to search for partners in a specific neighborhood.</a:t>
            </a:r>
          </a:p>
        </p:txBody>
      </p:sp>
      <p:pic>
        <p:nvPicPr>
          <p:cNvPr id="23" name="Picture 22">
            <a:extLst>
              <a:ext uri="{FF2B5EF4-FFF2-40B4-BE49-F238E27FC236}">
                <a16:creationId xmlns:a16="http://schemas.microsoft.com/office/drawing/2014/main" id="{415E7703-4B7D-44E1-7C12-C9070C203E0C}"/>
              </a:ext>
            </a:extLst>
          </p:cNvPr>
          <p:cNvPicPr>
            <a:picLocks noChangeAspect="1"/>
          </p:cNvPicPr>
          <p:nvPr/>
        </p:nvPicPr>
        <p:blipFill>
          <a:blip r:embed="rId6"/>
          <a:stretch>
            <a:fillRect/>
          </a:stretch>
        </p:blipFill>
        <p:spPr>
          <a:xfrm>
            <a:off x="6232024" y="4493288"/>
            <a:ext cx="4054693" cy="1781283"/>
          </a:xfrm>
          <a:prstGeom prst="rect">
            <a:avLst/>
          </a:prstGeom>
        </p:spPr>
      </p:pic>
      <p:sp>
        <p:nvSpPr>
          <p:cNvPr id="24" name="Content Placeholder 2">
            <a:extLst>
              <a:ext uri="{FF2B5EF4-FFF2-40B4-BE49-F238E27FC236}">
                <a16:creationId xmlns:a16="http://schemas.microsoft.com/office/drawing/2014/main" id="{6D45C821-AE92-32F5-B8A7-8925EC4CF4EC}"/>
              </a:ext>
            </a:extLst>
          </p:cNvPr>
          <p:cNvSpPr txBox="1">
            <a:spLocks/>
          </p:cNvSpPr>
          <p:nvPr/>
        </p:nvSpPr>
        <p:spPr>
          <a:xfrm>
            <a:off x="6232023" y="6274571"/>
            <a:ext cx="4054693" cy="487594"/>
          </a:xfrm>
          <a:prstGeom prst="rect">
            <a:avLst/>
          </a:prstGeom>
        </p:spPr>
        <p:txBody>
          <a:bodyPr vert="horz" lIns="0" tIns="45720" rIns="91440" bIns="45720" rtlCol="0">
            <a:normAutofit/>
          </a:bodyPr>
          <a:lstStyle>
            <a:lvl1pPr marL="342900" indent="-342900"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2713" indent="-112713"/>
            <a:r>
              <a:rPr lang="en-US" sz="1050" b="1" dirty="0"/>
              <a:t>STEP 4:  </a:t>
            </a:r>
            <a:r>
              <a:rPr lang="en-US" sz="1050" dirty="0"/>
              <a:t>Browse the list to locate volunteer opportunities from participating partners. </a:t>
            </a:r>
          </a:p>
        </p:txBody>
      </p:sp>
      <p:sp>
        <p:nvSpPr>
          <p:cNvPr id="4" name="Flowchart: Connector 3">
            <a:extLst>
              <a:ext uri="{FF2B5EF4-FFF2-40B4-BE49-F238E27FC236}">
                <a16:creationId xmlns:a16="http://schemas.microsoft.com/office/drawing/2014/main" id="{EAA071BC-B2A0-3A76-C35E-75DB3A063FD2}"/>
              </a:ext>
            </a:extLst>
          </p:cNvPr>
          <p:cNvSpPr/>
          <p:nvPr/>
        </p:nvSpPr>
        <p:spPr>
          <a:xfrm>
            <a:off x="6096000" y="4320726"/>
            <a:ext cx="275302" cy="255639"/>
          </a:xfrm>
          <a:prstGeom prst="flowChartConnector">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4</a:t>
            </a:r>
          </a:p>
        </p:txBody>
      </p:sp>
    </p:spTree>
    <p:extLst>
      <p:ext uri="{BB962C8B-B14F-4D97-AF65-F5344CB8AC3E}">
        <p14:creationId xmlns:p14="http://schemas.microsoft.com/office/powerpoint/2010/main" val="2707672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39DD2-05E3-5E26-DF30-849FBD8466CE}"/>
              </a:ext>
            </a:extLst>
          </p:cNvPr>
          <p:cNvSpPr>
            <a:spLocks noGrp="1"/>
          </p:cNvSpPr>
          <p:nvPr>
            <p:ph type="title"/>
          </p:nvPr>
        </p:nvSpPr>
        <p:spPr>
          <a:xfrm>
            <a:off x="594360" y="198408"/>
            <a:ext cx="10972800" cy="1574317"/>
          </a:xfrm>
        </p:spPr>
        <p:txBody>
          <a:bodyPr anchor="b">
            <a:normAutofit/>
          </a:bodyPr>
          <a:lstStyle/>
          <a:p>
            <a:r>
              <a:rPr lang="en-US" dirty="0">
                <a:solidFill>
                  <a:schemeClr val="bg1">
                    <a:lumMod val="50000"/>
                    <a:lumOff val="50000"/>
                  </a:schemeClr>
                </a:solidFill>
              </a:rPr>
              <a:t>Finding Volunteer Partners</a:t>
            </a:r>
          </a:p>
        </p:txBody>
      </p:sp>
      <p:sp>
        <p:nvSpPr>
          <p:cNvPr id="27" name="Content Placeholder 26">
            <a:extLst>
              <a:ext uri="{FF2B5EF4-FFF2-40B4-BE49-F238E27FC236}">
                <a16:creationId xmlns:a16="http://schemas.microsoft.com/office/drawing/2014/main" id="{8B75D27C-7D03-31B1-B5D1-7AC530B3A9C4}"/>
              </a:ext>
            </a:extLst>
          </p:cNvPr>
          <p:cNvSpPr>
            <a:spLocks noGrp="1"/>
          </p:cNvSpPr>
          <p:nvPr>
            <p:ph sz="quarter" idx="14"/>
          </p:nvPr>
        </p:nvSpPr>
        <p:spPr>
          <a:xfrm>
            <a:off x="594359" y="2505075"/>
            <a:ext cx="7397115" cy="3597470"/>
          </a:xfrm>
        </p:spPr>
        <p:txBody>
          <a:bodyPr>
            <a:normAutofit/>
          </a:bodyPr>
          <a:lstStyle/>
          <a:p>
            <a:pPr marL="457200" indent="-457200">
              <a:buFont typeface="+mj-lt"/>
              <a:buAutoNum type="arabicPeriod"/>
            </a:pPr>
            <a:r>
              <a:rPr lang="en-US" sz="1800" dirty="0"/>
              <a:t>Identify areas of interest based on location, cause, skills and availability.</a:t>
            </a:r>
          </a:p>
          <a:p>
            <a:pPr marL="457200" indent="-457200">
              <a:buFont typeface="+mj-lt"/>
              <a:buAutoNum type="arabicPeriod"/>
            </a:pPr>
            <a:r>
              <a:rPr lang="en-US" sz="1800" dirty="0"/>
              <a:t>Contact partners directly or indirectly through online platform, such as </a:t>
            </a:r>
            <a:r>
              <a:rPr lang="en-US" sz="1800" b="1" i="1" dirty="0"/>
              <a:t>Idealist.org </a:t>
            </a:r>
            <a:r>
              <a:rPr lang="en-US" sz="1800" dirty="0"/>
              <a:t>(previously </a:t>
            </a:r>
            <a:r>
              <a:rPr lang="en-US" sz="1800" i="1" dirty="0"/>
              <a:t>VolunteerMatch.org</a:t>
            </a:r>
            <a:r>
              <a:rPr lang="en-US" sz="1800" dirty="0"/>
              <a:t> ), </a:t>
            </a:r>
            <a:r>
              <a:rPr lang="en-US" sz="1800" b="1" i="1" dirty="0" err="1"/>
              <a:t>Vivery</a:t>
            </a:r>
            <a:r>
              <a:rPr lang="en-US" sz="1800" b="1" i="1" dirty="0"/>
              <a:t>, Chicago Cares</a:t>
            </a:r>
            <a:r>
              <a:rPr lang="en-US" sz="1800" dirty="0"/>
              <a:t>, </a:t>
            </a:r>
            <a:r>
              <a:rPr lang="en-US" sz="1800" b="1" i="1" dirty="0"/>
              <a:t>United Way</a:t>
            </a:r>
            <a:r>
              <a:rPr lang="en-US" sz="1800" dirty="0"/>
              <a:t>, etc.</a:t>
            </a:r>
          </a:p>
          <a:p>
            <a:pPr marL="457200" indent="-457200">
              <a:buFont typeface="+mj-lt"/>
              <a:buAutoNum type="arabicPeriod"/>
            </a:pPr>
            <a:r>
              <a:rPr lang="en-US" sz="1800" dirty="0"/>
              <a:t>Check local </a:t>
            </a:r>
            <a:r>
              <a:rPr lang="en-US" sz="1800" b="1" dirty="0"/>
              <a:t>community boards</a:t>
            </a:r>
            <a:r>
              <a:rPr lang="en-US" sz="1800" dirty="0"/>
              <a:t>, </a:t>
            </a:r>
            <a:r>
              <a:rPr lang="en-US" sz="1800" b="1" dirty="0"/>
              <a:t>church newsletters</a:t>
            </a:r>
            <a:r>
              <a:rPr lang="en-US" sz="1800" dirty="0"/>
              <a:t>, and </a:t>
            </a:r>
            <a:r>
              <a:rPr lang="en-US" sz="1800" b="1" dirty="0"/>
              <a:t>social media platforms</a:t>
            </a:r>
            <a:r>
              <a:rPr lang="en-US" sz="1800" dirty="0"/>
              <a:t> like </a:t>
            </a:r>
            <a:r>
              <a:rPr lang="en-US" sz="1800" b="1" i="1" dirty="0"/>
              <a:t>Facebook, Instagram </a:t>
            </a:r>
            <a:r>
              <a:rPr lang="en-US" sz="1800" dirty="0"/>
              <a:t>and </a:t>
            </a:r>
            <a:r>
              <a:rPr lang="en-US" sz="1800" b="1" i="1" dirty="0" err="1"/>
              <a:t>Nextdoor</a:t>
            </a:r>
            <a:r>
              <a:rPr lang="en-US" sz="1800" dirty="0"/>
              <a:t>.</a:t>
            </a:r>
          </a:p>
          <a:p>
            <a:pPr marL="457200" indent="-457200">
              <a:buFont typeface="+mj-lt"/>
              <a:buAutoNum type="arabicPeriod"/>
            </a:pPr>
            <a:r>
              <a:rPr lang="en-US" sz="1800" dirty="0"/>
              <a:t>Register and apply.</a:t>
            </a:r>
          </a:p>
        </p:txBody>
      </p:sp>
      <p:pic>
        <p:nvPicPr>
          <p:cNvPr id="29" name="Picture 28">
            <a:extLst>
              <a:ext uri="{FF2B5EF4-FFF2-40B4-BE49-F238E27FC236}">
                <a16:creationId xmlns:a16="http://schemas.microsoft.com/office/drawing/2014/main" id="{3FBF66EF-796C-9A7A-1E18-0E9B9CC57501}"/>
              </a:ext>
            </a:extLst>
          </p:cNvPr>
          <p:cNvPicPr>
            <a:picLocks noChangeAspect="1"/>
          </p:cNvPicPr>
          <p:nvPr/>
        </p:nvPicPr>
        <p:blipFill>
          <a:blip r:embed="rId2"/>
          <a:stretch>
            <a:fillRect/>
          </a:stretch>
        </p:blipFill>
        <p:spPr>
          <a:xfrm>
            <a:off x="943712" y="5330949"/>
            <a:ext cx="2772035" cy="1130465"/>
          </a:xfrm>
          <a:prstGeom prst="rect">
            <a:avLst/>
          </a:prstGeom>
        </p:spPr>
      </p:pic>
      <p:pic>
        <p:nvPicPr>
          <p:cNvPr id="33" name="Picture 32">
            <a:extLst>
              <a:ext uri="{FF2B5EF4-FFF2-40B4-BE49-F238E27FC236}">
                <a16:creationId xmlns:a16="http://schemas.microsoft.com/office/drawing/2014/main" id="{51A4B0E2-A107-755F-F181-1D45B9C836F0}"/>
              </a:ext>
            </a:extLst>
          </p:cNvPr>
          <p:cNvPicPr>
            <a:picLocks noChangeAspect="1"/>
          </p:cNvPicPr>
          <p:nvPr/>
        </p:nvPicPr>
        <p:blipFill>
          <a:blip r:embed="rId3"/>
          <a:stretch>
            <a:fillRect/>
          </a:stretch>
        </p:blipFill>
        <p:spPr>
          <a:xfrm>
            <a:off x="8126072" y="5191126"/>
            <a:ext cx="2634264" cy="1211674"/>
          </a:xfrm>
          <a:prstGeom prst="rect">
            <a:avLst/>
          </a:prstGeom>
          <a:ln>
            <a:solidFill>
              <a:schemeClr val="bg2">
                <a:lumMod val="75000"/>
              </a:schemeClr>
            </a:solidFill>
          </a:ln>
        </p:spPr>
      </p:pic>
      <p:sp>
        <p:nvSpPr>
          <p:cNvPr id="35" name="TextBox 34">
            <a:extLst>
              <a:ext uri="{FF2B5EF4-FFF2-40B4-BE49-F238E27FC236}">
                <a16:creationId xmlns:a16="http://schemas.microsoft.com/office/drawing/2014/main" id="{0DE374B0-BFF2-A936-950A-D1C928F64095}"/>
              </a:ext>
            </a:extLst>
          </p:cNvPr>
          <p:cNvSpPr txBox="1"/>
          <p:nvPr/>
        </p:nvSpPr>
        <p:spPr>
          <a:xfrm>
            <a:off x="943712" y="6459452"/>
            <a:ext cx="2772035" cy="215444"/>
          </a:xfrm>
          <a:prstGeom prst="rect">
            <a:avLst/>
          </a:prstGeom>
          <a:noFill/>
        </p:spPr>
        <p:txBody>
          <a:bodyPr wrap="square" rtlCol="0">
            <a:spAutoFit/>
          </a:bodyPr>
          <a:lstStyle/>
          <a:p>
            <a:pPr algn="ctr"/>
            <a:r>
              <a:rPr lang="en-US" sz="800" b="1" dirty="0">
                <a:hlinkClick r:id="rId4"/>
              </a:rPr>
              <a:t>United Way of Metro Chicago</a:t>
            </a:r>
            <a:endParaRPr lang="en-US" sz="800" b="1" dirty="0">
              <a:solidFill>
                <a:schemeClr val="bg1"/>
              </a:solidFill>
            </a:endParaRPr>
          </a:p>
        </p:txBody>
      </p:sp>
      <p:sp>
        <p:nvSpPr>
          <p:cNvPr id="36" name="TextBox 35">
            <a:extLst>
              <a:ext uri="{FF2B5EF4-FFF2-40B4-BE49-F238E27FC236}">
                <a16:creationId xmlns:a16="http://schemas.microsoft.com/office/drawing/2014/main" id="{414FB6FD-43A5-38B3-8B2A-A104C7E24DFF}"/>
              </a:ext>
            </a:extLst>
          </p:cNvPr>
          <p:cNvSpPr txBox="1"/>
          <p:nvPr/>
        </p:nvSpPr>
        <p:spPr>
          <a:xfrm>
            <a:off x="8126072" y="6400837"/>
            <a:ext cx="2457710" cy="215444"/>
          </a:xfrm>
          <a:prstGeom prst="rect">
            <a:avLst/>
          </a:prstGeom>
          <a:noFill/>
        </p:spPr>
        <p:txBody>
          <a:bodyPr wrap="square" rtlCol="0">
            <a:spAutoFit/>
          </a:bodyPr>
          <a:lstStyle/>
          <a:p>
            <a:pPr algn="ctr"/>
            <a:r>
              <a:rPr lang="en-US" sz="800" b="1" dirty="0">
                <a:hlinkClick r:id="rId5"/>
              </a:rPr>
              <a:t>www.Idealist.org</a:t>
            </a:r>
            <a:endParaRPr lang="en-US" sz="800" b="1" dirty="0">
              <a:solidFill>
                <a:schemeClr val="bg1"/>
              </a:solidFill>
            </a:endParaRPr>
          </a:p>
        </p:txBody>
      </p:sp>
      <p:pic>
        <p:nvPicPr>
          <p:cNvPr id="4" name="Picture 3">
            <a:extLst>
              <a:ext uri="{FF2B5EF4-FFF2-40B4-BE49-F238E27FC236}">
                <a16:creationId xmlns:a16="http://schemas.microsoft.com/office/drawing/2014/main" id="{E21D8918-7ED2-7CCB-C520-E92B9994DF9B}"/>
              </a:ext>
            </a:extLst>
          </p:cNvPr>
          <p:cNvPicPr>
            <a:picLocks noChangeAspect="1"/>
          </p:cNvPicPr>
          <p:nvPr/>
        </p:nvPicPr>
        <p:blipFill>
          <a:blip r:embed="rId6"/>
          <a:stretch>
            <a:fillRect/>
          </a:stretch>
        </p:blipFill>
        <p:spPr>
          <a:xfrm>
            <a:off x="8407428" y="2991854"/>
            <a:ext cx="2632015" cy="1421708"/>
          </a:xfrm>
          <a:prstGeom prst="rect">
            <a:avLst/>
          </a:prstGeom>
          <a:ln>
            <a:solidFill>
              <a:schemeClr val="accent1"/>
            </a:solidFill>
          </a:ln>
        </p:spPr>
      </p:pic>
      <p:sp>
        <p:nvSpPr>
          <p:cNvPr id="5" name="TextBox 4">
            <a:extLst>
              <a:ext uri="{FF2B5EF4-FFF2-40B4-BE49-F238E27FC236}">
                <a16:creationId xmlns:a16="http://schemas.microsoft.com/office/drawing/2014/main" id="{5EE21533-BB51-E1D3-ABF9-A513B22CC540}"/>
              </a:ext>
            </a:extLst>
          </p:cNvPr>
          <p:cNvSpPr txBox="1"/>
          <p:nvPr/>
        </p:nvSpPr>
        <p:spPr>
          <a:xfrm>
            <a:off x="8494580" y="4447962"/>
            <a:ext cx="2457710" cy="215444"/>
          </a:xfrm>
          <a:prstGeom prst="rect">
            <a:avLst/>
          </a:prstGeom>
          <a:noFill/>
        </p:spPr>
        <p:txBody>
          <a:bodyPr wrap="square" rtlCol="0">
            <a:spAutoFit/>
          </a:bodyPr>
          <a:lstStyle/>
          <a:p>
            <a:pPr algn="ctr"/>
            <a:r>
              <a:rPr lang="en-US" sz="800" b="1" dirty="0">
                <a:hlinkClick r:id="rId7"/>
              </a:rPr>
              <a:t>www.chicagocares.org</a:t>
            </a:r>
            <a:endParaRPr lang="en-US" sz="800" b="1" dirty="0">
              <a:solidFill>
                <a:schemeClr val="bg1"/>
              </a:solidFill>
            </a:endParaRPr>
          </a:p>
        </p:txBody>
      </p:sp>
      <p:pic>
        <p:nvPicPr>
          <p:cNvPr id="6" name="Picture 5">
            <a:extLst>
              <a:ext uri="{FF2B5EF4-FFF2-40B4-BE49-F238E27FC236}">
                <a16:creationId xmlns:a16="http://schemas.microsoft.com/office/drawing/2014/main" id="{8316E682-E0B2-2AEE-1178-83A07403EB48}"/>
              </a:ext>
            </a:extLst>
          </p:cNvPr>
          <p:cNvPicPr>
            <a:picLocks noChangeAspect="1"/>
          </p:cNvPicPr>
          <p:nvPr/>
        </p:nvPicPr>
        <p:blipFill>
          <a:blip r:embed="rId8"/>
          <a:stretch>
            <a:fillRect/>
          </a:stretch>
        </p:blipFill>
        <p:spPr>
          <a:xfrm>
            <a:off x="4503531" y="4989120"/>
            <a:ext cx="2834756" cy="1578054"/>
          </a:xfrm>
          <a:prstGeom prst="rect">
            <a:avLst/>
          </a:prstGeom>
        </p:spPr>
      </p:pic>
      <p:sp>
        <p:nvSpPr>
          <p:cNvPr id="7" name="TextBox 6">
            <a:extLst>
              <a:ext uri="{FF2B5EF4-FFF2-40B4-BE49-F238E27FC236}">
                <a16:creationId xmlns:a16="http://schemas.microsoft.com/office/drawing/2014/main" id="{4E4BF695-BE86-DDB7-1F25-89F14C9E8FE6}"/>
              </a:ext>
            </a:extLst>
          </p:cNvPr>
          <p:cNvSpPr txBox="1"/>
          <p:nvPr/>
        </p:nvSpPr>
        <p:spPr>
          <a:xfrm>
            <a:off x="4692054" y="6567174"/>
            <a:ext cx="2457710" cy="215444"/>
          </a:xfrm>
          <a:prstGeom prst="rect">
            <a:avLst/>
          </a:prstGeom>
          <a:noFill/>
        </p:spPr>
        <p:txBody>
          <a:bodyPr wrap="square" rtlCol="0">
            <a:spAutoFit/>
          </a:bodyPr>
          <a:lstStyle/>
          <a:p>
            <a:pPr algn="ctr"/>
            <a:r>
              <a:rPr lang="en-US" sz="800" b="1" dirty="0">
                <a:hlinkClick r:id="rId9"/>
              </a:rPr>
              <a:t>www.vivery.org</a:t>
            </a:r>
            <a:endParaRPr lang="en-US" sz="800" b="1" dirty="0">
              <a:solidFill>
                <a:schemeClr val="bg1"/>
              </a:solidFill>
            </a:endParaRPr>
          </a:p>
        </p:txBody>
      </p:sp>
    </p:spTree>
    <p:extLst>
      <p:ext uri="{BB962C8B-B14F-4D97-AF65-F5344CB8AC3E}">
        <p14:creationId xmlns:p14="http://schemas.microsoft.com/office/powerpoint/2010/main" val="377617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50FE-6341-74FD-6585-A6FEB8522A7E}"/>
              </a:ext>
            </a:extLst>
          </p:cNvPr>
          <p:cNvSpPr>
            <a:spLocks noGrp="1"/>
          </p:cNvSpPr>
          <p:nvPr>
            <p:ph type="title"/>
          </p:nvPr>
        </p:nvSpPr>
        <p:spPr/>
        <p:txBody>
          <a:bodyPr/>
          <a:lstStyle/>
          <a:p>
            <a:r>
              <a:rPr lang="en-US" dirty="0">
                <a:solidFill>
                  <a:schemeClr val="bg1">
                    <a:lumMod val="50000"/>
                    <a:lumOff val="50000"/>
                  </a:schemeClr>
                </a:solidFill>
              </a:rPr>
              <a:t>Training and Support Strategy</a:t>
            </a:r>
            <a:endParaRPr lang="en-US" dirty="0"/>
          </a:p>
        </p:txBody>
      </p:sp>
      <p:sp>
        <p:nvSpPr>
          <p:cNvPr id="3" name="Content Placeholder 2">
            <a:extLst>
              <a:ext uri="{FF2B5EF4-FFF2-40B4-BE49-F238E27FC236}">
                <a16:creationId xmlns:a16="http://schemas.microsoft.com/office/drawing/2014/main" id="{DBB31F23-774B-2011-D452-8FC55B887730}"/>
              </a:ext>
            </a:extLst>
          </p:cNvPr>
          <p:cNvSpPr>
            <a:spLocks noGrp="1"/>
          </p:cNvSpPr>
          <p:nvPr>
            <p:ph sz="quarter" idx="15"/>
          </p:nvPr>
        </p:nvSpPr>
        <p:spPr>
          <a:xfrm>
            <a:off x="594360" y="2443612"/>
            <a:ext cx="4655557" cy="3941422"/>
          </a:xfrm>
        </p:spPr>
        <p:txBody>
          <a:bodyPr>
            <a:normAutofit fontScale="85000" lnSpcReduction="10000"/>
          </a:bodyPr>
          <a:lstStyle/>
          <a:p>
            <a:pPr marL="0" lvl="1" indent="0" algn="ctr">
              <a:buNone/>
            </a:pPr>
            <a:r>
              <a:rPr lang="en-US" sz="2600" b="1" dirty="0"/>
              <a:t>Training Strategy</a:t>
            </a:r>
          </a:p>
          <a:p>
            <a:pPr marL="457200" indent="-457200">
              <a:buFont typeface="+mj-lt"/>
              <a:buAutoNum type="arabicPeriod"/>
            </a:pPr>
            <a:r>
              <a:rPr lang="en-US" b="1" dirty="0"/>
              <a:t>Start with Orientation</a:t>
            </a:r>
            <a:br>
              <a:rPr lang="en-US" dirty="0"/>
            </a:br>
            <a:r>
              <a:rPr lang="en-US" dirty="0"/>
              <a:t>Introduce volunteers to your mission, values, and expectations to build commitment.</a:t>
            </a:r>
          </a:p>
          <a:p>
            <a:pPr marL="457200" indent="-457200">
              <a:buFont typeface="+mj-lt"/>
              <a:buAutoNum type="arabicPeriod"/>
            </a:pPr>
            <a:r>
              <a:rPr lang="en-US" b="1" dirty="0"/>
              <a:t>Train for Specific Roles</a:t>
            </a:r>
            <a:br>
              <a:rPr lang="en-US" dirty="0"/>
            </a:br>
            <a:r>
              <a:rPr lang="en-US" dirty="0"/>
              <a:t>Teach volunteers the tasks they’ll be doing, like greeting or registering guests.</a:t>
            </a:r>
          </a:p>
          <a:p>
            <a:pPr marL="457200" indent="-457200">
              <a:buFont typeface="+mj-lt"/>
              <a:buAutoNum type="arabicPeriod"/>
            </a:pPr>
            <a:r>
              <a:rPr lang="en-US" b="1" dirty="0"/>
              <a:t>Provide Tech Training</a:t>
            </a:r>
            <a:br>
              <a:rPr lang="en-US" dirty="0"/>
            </a:br>
            <a:r>
              <a:rPr lang="en-US" dirty="0"/>
              <a:t>Show how to use online tools for logging hours and accessing resources.</a:t>
            </a:r>
          </a:p>
          <a:p>
            <a:pPr marL="457200" indent="-457200">
              <a:buFont typeface="+mj-lt"/>
              <a:buAutoNum type="arabicPeriod"/>
            </a:pPr>
            <a:r>
              <a:rPr lang="en-US" b="1" dirty="0"/>
              <a:t>Promote Inclusive Engagement</a:t>
            </a:r>
            <a:br>
              <a:rPr lang="en-US" dirty="0"/>
            </a:br>
            <a:r>
              <a:rPr lang="en-US" dirty="0"/>
              <a:t>Prepare volunteers to interact respectfully with people from diverse backgrounds.</a:t>
            </a:r>
          </a:p>
          <a:p>
            <a:endParaRPr lang="en-US" dirty="0"/>
          </a:p>
        </p:txBody>
      </p:sp>
      <p:sp>
        <p:nvSpPr>
          <p:cNvPr id="4" name="Content Placeholder 3">
            <a:extLst>
              <a:ext uri="{FF2B5EF4-FFF2-40B4-BE49-F238E27FC236}">
                <a16:creationId xmlns:a16="http://schemas.microsoft.com/office/drawing/2014/main" id="{9A334411-226F-832E-B4FB-8B328DCF9186}"/>
              </a:ext>
            </a:extLst>
          </p:cNvPr>
          <p:cNvSpPr>
            <a:spLocks noGrp="1"/>
          </p:cNvSpPr>
          <p:nvPr>
            <p:ph sz="quarter" idx="16"/>
          </p:nvPr>
        </p:nvSpPr>
        <p:spPr>
          <a:xfrm>
            <a:off x="5544767" y="2159539"/>
            <a:ext cx="6439710" cy="4420331"/>
          </a:xfrm>
        </p:spPr>
        <p:txBody>
          <a:bodyPr>
            <a:normAutofit fontScale="77500" lnSpcReduction="20000"/>
          </a:bodyPr>
          <a:lstStyle/>
          <a:p>
            <a:pPr algn="ctr"/>
            <a:r>
              <a:rPr lang="en-US" sz="2900" b="1" dirty="0"/>
              <a:t>Support Strategy</a:t>
            </a:r>
          </a:p>
          <a:p>
            <a:pPr marL="457200" indent="-457200">
              <a:buFont typeface="+mj-lt"/>
              <a:buAutoNum type="arabicPeriod"/>
            </a:pPr>
            <a:r>
              <a:rPr lang="en-US" sz="2300" b="1" dirty="0"/>
              <a:t>Provide a Handbook</a:t>
            </a:r>
            <a:br>
              <a:rPr lang="en-US" sz="2300" dirty="0"/>
            </a:br>
            <a:r>
              <a:rPr lang="en-US" sz="2300" dirty="0"/>
              <a:t>Share a clear guide with program details and FAQs.</a:t>
            </a:r>
          </a:p>
          <a:p>
            <a:pPr marL="457200" indent="-457200">
              <a:buFont typeface="+mj-lt"/>
              <a:buAutoNum type="arabicPeriod"/>
            </a:pPr>
            <a:r>
              <a:rPr lang="en-US" sz="2300" b="1" dirty="0"/>
              <a:t>Use a Buddy System</a:t>
            </a:r>
            <a:br>
              <a:rPr lang="en-US" sz="2300" dirty="0"/>
            </a:br>
            <a:r>
              <a:rPr lang="en-US" sz="2300" dirty="0"/>
              <a:t>Pair new volunteers with experienced ones for smoother onboarding.</a:t>
            </a:r>
          </a:p>
          <a:p>
            <a:pPr marL="457200" indent="-457200">
              <a:buFont typeface="+mj-lt"/>
              <a:buAutoNum type="arabicPeriod"/>
            </a:pPr>
            <a:r>
              <a:rPr lang="en-US" sz="2300" b="1" dirty="0"/>
              <a:t>Offer Flexible Training</a:t>
            </a:r>
            <a:br>
              <a:rPr lang="en-US" sz="2300" dirty="0"/>
            </a:br>
            <a:r>
              <a:rPr lang="en-US" sz="2300" dirty="0"/>
              <a:t>Provide virtual, in-person, and on-demand options to fit different needs.</a:t>
            </a:r>
          </a:p>
          <a:p>
            <a:pPr marL="457200" indent="-457200">
              <a:buFont typeface="+mj-lt"/>
              <a:buAutoNum type="arabicPeriod"/>
            </a:pPr>
            <a:r>
              <a:rPr lang="en-US" sz="2300" b="1" dirty="0"/>
              <a:t>Give Feedback &amp; Recognition</a:t>
            </a:r>
            <a:br>
              <a:rPr lang="en-US" sz="2300" dirty="0"/>
            </a:br>
            <a:r>
              <a:rPr lang="en-US" sz="2300" dirty="0"/>
              <a:t>Check in regularly, offer support, and celebrate volunteer contributions.</a:t>
            </a:r>
          </a:p>
          <a:p>
            <a:pPr marL="457200" indent="-457200">
              <a:buFont typeface="+mj-lt"/>
              <a:buAutoNum type="arabicPeriod"/>
            </a:pPr>
            <a:r>
              <a:rPr lang="en-US" sz="2300" b="1" dirty="0"/>
              <a:t>Leverage Technology</a:t>
            </a:r>
            <a:br>
              <a:rPr lang="en-US" sz="2300" dirty="0"/>
            </a:br>
            <a:r>
              <a:rPr lang="en-US" sz="2300" dirty="0"/>
              <a:t>Implement software to manage sign-ups, schedules, and communication.</a:t>
            </a:r>
          </a:p>
        </p:txBody>
      </p:sp>
    </p:spTree>
    <p:extLst>
      <p:ext uri="{BB962C8B-B14F-4D97-AF65-F5344CB8AC3E}">
        <p14:creationId xmlns:p14="http://schemas.microsoft.com/office/powerpoint/2010/main" val="3833404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D0459-C7AF-896C-684A-BAA07752E6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1A12DD-C437-2047-C084-F85C4C878020}"/>
              </a:ext>
            </a:extLst>
          </p:cNvPr>
          <p:cNvSpPr>
            <a:spLocks noGrp="1"/>
          </p:cNvSpPr>
          <p:nvPr>
            <p:ph type="title"/>
          </p:nvPr>
        </p:nvSpPr>
        <p:spPr>
          <a:xfrm>
            <a:off x="594360" y="278129"/>
            <a:ext cx="9778365" cy="1494596"/>
          </a:xfrm>
        </p:spPr>
        <p:txBody>
          <a:bodyPr/>
          <a:lstStyle/>
          <a:p>
            <a:r>
              <a:rPr lang="en-US" sz="3600" dirty="0">
                <a:solidFill>
                  <a:schemeClr val="bg1">
                    <a:lumMod val="50000"/>
                    <a:lumOff val="50000"/>
                  </a:schemeClr>
                </a:solidFill>
              </a:rPr>
              <a:t>Empowering Your Volunteers</a:t>
            </a:r>
          </a:p>
        </p:txBody>
      </p:sp>
      <p:pic>
        <p:nvPicPr>
          <p:cNvPr id="5" name="Picture 4">
            <a:extLst>
              <a:ext uri="{FF2B5EF4-FFF2-40B4-BE49-F238E27FC236}">
                <a16:creationId xmlns:a16="http://schemas.microsoft.com/office/drawing/2014/main" id="{230C0665-8533-8606-1918-667ED8716870}"/>
              </a:ext>
            </a:extLst>
          </p:cNvPr>
          <p:cNvPicPr>
            <a:picLocks noChangeAspect="1"/>
          </p:cNvPicPr>
          <p:nvPr/>
        </p:nvPicPr>
        <p:blipFill>
          <a:blip r:embed="rId3"/>
          <a:stretch>
            <a:fillRect/>
          </a:stretch>
        </p:blipFill>
        <p:spPr>
          <a:xfrm>
            <a:off x="10519051" y="5687588"/>
            <a:ext cx="1298561" cy="865707"/>
          </a:xfrm>
          <a:prstGeom prst="rect">
            <a:avLst/>
          </a:prstGeom>
        </p:spPr>
      </p:pic>
      <p:sp>
        <p:nvSpPr>
          <p:cNvPr id="11" name="Content Placeholder 2">
            <a:extLst>
              <a:ext uri="{FF2B5EF4-FFF2-40B4-BE49-F238E27FC236}">
                <a16:creationId xmlns:a16="http://schemas.microsoft.com/office/drawing/2014/main" id="{DB4911F0-4E44-4E90-E927-DE8284DF2761}"/>
              </a:ext>
            </a:extLst>
          </p:cNvPr>
          <p:cNvSpPr>
            <a:spLocks noGrp="1"/>
          </p:cNvSpPr>
          <p:nvPr>
            <p:ph sz="quarter" idx="15"/>
          </p:nvPr>
        </p:nvSpPr>
        <p:spPr>
          <a:xfrm>
            <a:off x="1400783" y="2322841"/>
            <a:ext cx="8821519" cy="4230453"/>
          </a:xfrm>
        </p:spPr>
        <p:txBody>
          <a:bodyPr>
            <a:normAutofit/>
          </a:bodyPr>
          <a:lstStyle/>
          <a:p>
            <a:pPr marL="527368" lvl="4" indent="-344488">
              <a:lnSpc>
                <a:spcPct val="110000"/>
              </a:lnSpc>
              <a:spcBef>
                <a:spcPts val="600"/>
              </a:spcBef>
            </a:pPr>
            <a:r>
              <a:rPr lang="en-US" sz="2200" b="1" dirty="0"/>
              <a:t>Community Service: </a:t>
            </a:r>
            <a:r>
              <a:rPr lang="en-US" sz="2200" dirty="0"/>
              <a:t>Work with non-profit or community organizations for 20 hours per week (80 hours per month) to satisfy SNAP work requirements</a:t>
            </a:r>
          </a:p>
          <a:p>
            <a:pPr marL="527368" lvl="4" indent="-344488">
              <a:lnSpc>
                <a:spcPct val="110000"/>
              </a:lnSpc>
              <a:spcBef>
                <a:spcPts val="600"/>
              </a:spcBef>
            </a:pPr>
            <a:r>
              <a:rPr lang="en-US" sz="2200" b="1" dirty="0"/>
              <a:t>Support Services: </a:t>
            </a:r>
            <a:r>
              <a:rPr lang="en-US" sz="2200" dirty="0"/>
              <a:t>Assist with food distribution, health outreach or administrative tasks at local partners or foodbanks</a:t>
            </a:r>
          </a:p>
          <a:p>
            <a:pPr marL="527368" lvl="4" indent="-344488">
              <a:lnSpc>
                <a:spcPct val="110000"/>
              </a:lnSpc>
              <a:spcBef>
                <a:spcPts val="600"/>
              </a:spcBef>
            </a:pPr>
            <a:r>
              <a:rPr lang="en-US" sz="2200" b="1" dirty="0"/>
              <a:t>Reporting: </a:t>
            </a:r>
            <a:r>
              <a:rPr lang="en-US" sz="2200" dirty="0"/>
              <a:t>Assist volunteers with mail of fax reporting of hours to ensure compliance with benefit rules and avoid disruptions</a:t>
            </a:r>
          </a:p>
          <a:p>
            <a:pPr marL="527368" lvl="4" indent="-344488">
              <a:lnSpc>
                <a:spcPct val="110000"/>
              </a:lnSpc>
              <a:spcBef>
                <a:spcPts val="600"/>
              </a:spcBef>
            </a:pPr>
            <a:r>
              <a:rPr lang="en-US" sz="2200" b="1" dirty="0"/>
              <a:t>SNAP Employment Training</a:t>
            </a:r>
            <a:r>
              <a:rPr lang="en-US" sz="2200" dirty="0"/>
              <a:t>: Participate in approved programs, i.e. basic education, vocational training or work experience</a:t>
            </a:r>
          </a:p>
          <a:p>
            <a:pPr marL="527368" lvl="4" indent="-344488">
              <a:lnSpc>
                <a:spcPct val="110000"/>
              </a:lnSpc>
              <a:spcBef>
                <a:spcPts val="600"/>
              </a:spcBef>
            </a:pPr>
            <a:endParaRPr lang="en-US" dirty="0"/>
          </a:p>
          <a:p>
            <a:pPr marL="527368" lvl="4" indent="-344488">
              <a:lnSpc>
                <a:spcPct val="110000"/>
              </a:lnSpc>
              <a:spcBef>
                <a:spcPts val="600"/>
              </a:spcBef>
            </a:pPr>
            <a:endParaRPr lang="en-US" dirty="0"/>
          </a:p>
        </p:txBody>
      </p:sp>
    </p:spTree>
    <p:extLst>
      <p:ext uri="{BB962C8B-B14F-4D97-AF65-F5344CB8AC3E}">
        <p14:creationId xmlns:p14="http://schemas.microsoft.com/office/powerpoint/2010/main" val="2618479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5E1AA-20BC-CA1E-5647-2D61ED4759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D8A502-709F-EDE2-635F-E0BFC4835F9A}"/>
              </a:ext>
            </a:extLst>
          </p:cNvPr>
          <p:cNvSpPr>
            <a:spLocks noGrp="1"/>
          </p:cNvSpPr>
          <p:nvPr>
            <p:ph type="title"/>
          </p:nvPr>
        </p:nvSpPr>
        <p:spPr>
          <a:xfrm>
            <a:off x="594360" y="102875"/>
            <a:ext cx="10873740" cy="1680205"/>
          </a:xfrm>
        </p:spPr>
        <p:txBody>
          <a:bodyPr/>
          <a:lstStyle/>
          <a:p>
            <a:r>
              <a:rPr lang="en-US" sz="3600" dirty="0">
                <a:solidFill>
                  <a:schemeClr val="bg1">
                    <a:lumMod val="50000"/>
                    <a:lumOff val="50000"/>
                  </a:schemeClr>
                </a:solidFill>
              </a:rPr>
              <a:t>Building Your Support Network</a:t>
            </a:r>
          </a:p>
        </p:txBody>
      </p:sp>
      <p:grpSp>
        <p:nvGrpSpPr>
          <p:cNvPr id="19" name="Group 18">
            <a:extLst>
              <a:ext uri="{FF2B5EF4-FFF2-40B4-BE49-F238E27FC236}">
                <a16:creationId xmlns:a16="http://schemas.microsoft.com/office/drawing/2014/main" id="{B2E10E21-17A7-5F9A-28A5-55BE7FCD8D83}"/>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BD913D70-8C4D-DAE4-E9FC-2D237A31C55A}"/>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BD615792-E481-77AE-3E9B-5D418D5AE29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51C9820A-EC9E-B047-8FB4-F5D71297118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FEA81751-94DF-5A0F-49BA-45BDD580E2DD}"/>
              </a:ext>
            </a:extLst>
          </p:cNvPr>
          <p:cNvPicPr>
            <a:picLocks noChangeAspect="1"/>
          </p:cNvPicPr>
          <p:nvPr/>
        </p:nvPicPr>
        <p:blipFill>
          <a:blip r:embed="rId3"/>
          <a:stretch>
            <a:fillRect/>
          </a:stretch>
        </p:blipFill>
        <p:spPr>
          <a:xfrm>
            <a:off x="10299079" y="510123"/>
            <a:ext cx="1298561" cy="865707"/>
          </a:xfrm>
          <a:prstGeom prst="rect">
            <a:avLst/>
          </a:prstGeom>
        </p:spPr>
      </p:pic>
      <p:sp>
        <p:nvSpPr>
          <p:cNvPr id="7" name="Text Placeholder 6">
            <a:extLst>
              <a:ext uri="{FF2B5EF4-FFF2-40B4-BE49-F238E27FC236}">
                <a16:creationId xmlns:a16="http://schemas.microsoft.com/office/drawing/2014/main" id="{A3B614ED-A9C5-1F3C-9841-5478225E996A}"/>
              </a:ext>
            </a:extLst>
          </p:cNvPr>
          <p:cNvSpPr>
            <a:spLocks noGrp="1"/>
          </p:cNvSpPr>
          <p:nvPr>
            <p:ph sz="quarter" idx="13"/>
          </p:nvPr>
        </p:nvSpPr>
        <p:spPr>
          <a:xfrm>
            <a:off x="2214562" y="2301111"/>
            <a:ext cx="9253537" cy="4245458"/>
          </a:xfrm>
        </p:spPr>
        <p:txBody>
          <a:bodyPr>
            <a:normAutofit/>
          </a:bodyPr>
          <a:lstStyle/>
          <a:p>
            <a:pPr marL="342900" lvl="3" indent="-342900">
              <a:lnSpc>
                <a:spcPct val="110000"/>
              </a:lnSpc>
              <a:spcBef>
                <a:spcPts val="600"/>
              </a:spcBef>
            </a:pPr>
            <a:r>
              <a:rPr lang="en-US" sz="2400" b="1" dirty="0"/>
              <a:t>State and Local Agencies: </a:t>
            </a:r>
            <a:r>
              <a:rPr lang="en-US" sz="2400" dirty="0"/>
              <a:t>Understand SNAP programs requirements and ensure rules are followed, i.e. IL Department of Human Services, IL Department of Healthcare and Family Services, </a:t>
            </a:r>
          </a:p>
          <a:p>
            <a:pPr marL="342900" lvl="3" indent="-342900">
              <a:lnSpc>
                <a:spcPct val="110000"/>
              </a:lnSpc>
              <a:spcBef>
                <a:spcPts val="600"/>
              </a:spcBef>
            </a:pPr>
            <a:r>
              <a:rPr lang="en-US" sz="2400" b="1" dirty="0"/>
              <a:t>Local Nonprofits: </a:t>
            </a:r>
            <a:r>
              <a:rPr lang="en-US" sz="2400" dirty="0"/>
              <a:t>Expand outreach and improve access to resources in underserved communities.</a:t>
            </a:r>
          </a:p>
          <a:p>
            <a:pPr marL="342900" lvl="3" indent="-342900">
              <a:lnSpc>
                <a:spcPct val="110000"/>
              </a:lnSpc>
              <a:spcBef>
                <a:spcPts val="600"/>
              </a:spcBef>
            </a:pPr>
            <a:r>
              <a:rPr lang="en-US" sz="2400" b="1" dirty="0"/>
              <a:t>Health Partners: </a:t>
            </a:r>
            <a:r>
              <a:rPr lang="en-US" sz="2400" dirty="0"/>
              <a:t>Support volunteer involvement in healthcare setting.</a:t>
            </a:r>
          </a:p>
          <a:p>
            <a:pPr marL="342900" lvl="3" indent="-342900">
              <a:lnSpc>
                <a:spcPct val="110000"/>
              </a:lnSpc>
              <a:spcBef>
                <a:spcPts val="600"/>
              </a:spcBef>
            </a:pPr>
            <a:r>
              <a:rPr lang="en-US" sz="2400" b="1" dirty="0"/>
              <a:t>Staff: </a:t>
            </a:r>
            <a:r>
              <a:rPr lang="en-US" sz="2400" dirty="0"/>
              <a:t>Manage volunteer recruitment, training and service delivery.</a:t>
            </a:r>
          </a:p>
          <a:p>
            <a:pPr marL="342900" lvl="3" indent="-342900">
              <a:lnSpc>
                <a:spcPct val="110000"/>
              </a:lnSpc>
              <a:spcBef>
                <a:spcPts val="600"/>
              </a:spcBef>
            </a:pPr>
            <a:r>
              <a:rPr lang="en-US" sz="2400" b="1" dirty="0"/>
              <a:t>Volunteers and Guests: </a:t>
            </a:r>
            <a:r>
              <a:rPr lang="en-US" sz="2400" dirty="0"/>
              <a:t>Provide valuable input for service improvement.</a:t>
            </a:r>
          </a:p>
        </p:txBody>
      </p:sp>
    </p:spTree>
    <p:extLst>
      <p:ext uri="{BB962C8B-B14F-4D97-AF65-F5344CB8AC3E}">
        <p14:creationId xmlns:p14="http://schemas.microsoft.com/office/powerpoint/2010/main" val="3218131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42E23-D730-18E7-98B8-9D05A12B99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76EDBD-A4EF-D1DE-B09A-77E04BC8EF98}"/>
              </a:ext>
            </a:extLst>
          </p:cNvPr>
          <p:cNvSpPr>
            <a:spLocks noGrp="1"/>
          </p:cNvSpPr>
          <p:nvPr>
            <p:ph type="title"/>
          </p:nvPr>
        </p:nvSpPr>
        <p:spPr>
          <a:xfrm>
            <a:off x="594360" y="278129"/>
            <a:ext cx="9778365" cy="1494596"/>
          </a:xfrm>
        </p:spPr>
        <p:txBody>
          <a:bodyPr/>
          <a:lstStyle/>
          <a:p>
            <a:r>
              <a:rPr lang="en-US" sz="3600" dirty="0">
                <a:solidFill>
                  <a:schemeClr val="bg1">
                    <a:lumMod val="50000"/>
                    <a:lumOff val="50000"/>
                  </a:schemeClr>
                </a:solidFill>
              </a:rPr>
              <a:t>Measuring Your Success</a:t>
            </a:r>
          </a:p>
        </p:txBody>
      </p:sp>
      <p:pic>
        <p:nvPicPr>
          <p:cNvPr id="5" name="Picture 4">
            <a:extLst>
              <a:ext uri="{FF2B5EF4-FFF2-40B4-BE49-F238E27FC236}">
                <a16:creationId xmlns:a16="http://schemas.microsoft.com/office/drawing/2014/main" id="{17178143-884E-9CDE-5DEA-76840799F82D}"/>
              </a:ext>
            </a:extLst>
          </p:cNvPr>
          <p:cNvPicPr>
            <a:picLocks noChangeAspect="1"/>
          </p:cNvPicPr>
          <p:nvPr/>
        </p:nvPicPr>
        <p:blipFill>
          <a:blip r:embed="rId3"/>
          <a:stretch>
            <a:fillRect/>
          </a:stretch>
        </p:blipFill>
        <p:spPr>
          <a:xfrm>
            <a:off x="10519051" y="5687588"/>
            <a:ext cx="1298561" cy="865707"/>
          </a:xfrm>
          <a:prstGeom prst="rect">
            <a:avLst/>
          </a:prstGeom>
        </p:spPr>
      </p:pic>
      <p:sp>
        <p:nvSpPr>
          <p:cNvPr id="11" name="Content Placeholder 2">
            <a:extLst>
              <a:ext uri="{FF2B5EF4-FFF2-40B4-BE49-F238E27FC236}">
                <a16:creationId xmlns:a16="http://schemas.microsoft.com/office/drawing/2014/main" id="{5330DB46-5C26-A6A3-2442-FF9ABFE5A647}"/>
              </a:ext>
            </a:extLst>
          </p:cNvPr>
          <p:cNvSpPr>
            <a:spLocks noGrp="1"/>
          </p:cNvSpPr>
          <p:nvPr>
            <p:ph sz="quarter" idx="15"/>
          </p:nvPr>
        </p:nvSpPr>
        <p:spPr>
          <a:xfrm>
            <a:off x="669571" y="2357348"/>
            <a:ext cx="5187766" cy="3597470"/>
          </a:xfrm>
        </p:spPr>
        <p:txBody>
          <a:bodyPr>
            <a:normAutofit/>
          </a:bodyPr>
          <a:lstStyle/>
          <a:p>
            <a:pPr marL="342900" lvl="3" indent="-342900">
              <a:lnSpc>
                <a:spcPct val="110000"/>
              </a:lnSpc>
              <a:spcBef>
                <a:spcPts val="600"/>
              </a:spcBef>
            </a:pPr>
            <a:r>
              <a:rPr lang="en-US" b="1" dirty="0"/>
              <a:t>Volunteer Engagement &amp; Retention:</a:t>
            </a:r>
          </a:p>
          <a:p>
            <a:pPr marL="690563" lvl="4" indent="-173038">
              <a:lnSpc>
                <a:spcPct val="110000"/>
              </a:lnSpc>
              <a:spcBef>
                <a:spcPts val="600"/>
              </a:spcBef>
              <a:buFont typeface="Wingdings" panose="05000000000000000000" pitchFamily="2" charset="2"/>
              <a:buChar char="§"/>
            </a:pPr>
            <a:r>
              <a:rPr lang="en-US" dirty="0"/>
              <a:t>Number of active volunteers over time</a:t>
            </a:r>
          </a:p>
          <a:p>
            <a:pPr marL="690563" lvl="4" indent="-173038">
              <a:lnSpc>
                <a:spcPct val="110000"/>
              </a:lnSpc>
              <a:spcBef>
                <a:spcPts val="600"/>
              </a:spcBef>
              <a:buFont typeface="Wingdings" panose="05000000000000000000" pitchFamily="2" charset="2"/>
              <a:buChar char="§"/>
            </a:pPr>
            <a:r>
              <a:rPr lang="en-US" dirty="0"/>
              <a:t>Volunteer retention rate (Monthly/Annual)</a:t>
            </a:r>
          </a:p>
          <a:p>
            <a:pPr marL="690563" lvl="4" indent="-173038">
              <a:lnSpc>
                <a:spcPct val="110000"/>
              </a:lnSpc>
              <a:spcBef>
                <a:spcPts val="600"/>
              </a:spcBef>
              <a:buFont typeface="Wingdings" panose="05000000000000000000" pitchFamily="2" charset="2"/>
              <a:buChar char="§"/>
            </a:pPr>
            <a:r>
              <a:rPr lang="en-US" dirty="0"/>
              <a:t>Ratio of new vs. returning volunteers </a:t>
            </a:r>
          </a:p>
          <a:p>
            <a:pPr marL="517525" lvl="4" indent="0">
              <a:lnSpc>
                <a:spcPct val="110000"/>
              </a:lnSpc>
              <a:spcBef>
                <a:spcPts val="600"/>
              </a:spcBef>
              <a:buNone/>
            </a:pPr>
            <a:endParaRPr lang="en-US" dirty="0"/>
          </a:p>
          <a:p>
            <a:pPr marL="342900" lvl="3" indent="-342900">
              <a:lnSpc>
                <a:spcPct val="110000"/>
              </a:lnSpc>
              <a:spcBef>
                <a:spcPts val="600"/>
              </a:spcBef>
            </a:pPr>
            <a:r>
              <a:rPr lang="en-US" b="1" dirty="0"/>
              <a:t>Outreach &amp; Access Expansion:</a:t>
            </a:r>
          </a:p>
          <a:p>
            <a:pPr marL="690563" lvl="4" indent="-173038">
              <a:lnSpc>
                <a:spcPct val="110000"/>
              </a:lnSpc>
              <a:spcBef>
                <a:spcPts val="600"/>
              </a:spcBef>
              <a:buFont typeface="Wingdings" panose="05000000000000000000" pitchFamily="2" charset="2"/>
              <a:buChar char="§"/>
            </a:pPr>
            <a:r>
              <a:rPr lang="en-US" dirty="0"/>
              <a:t>Number of individuals reached through volunteer-led outreach</a:t>
            </a:r>
          </a:p>
          <a:p>
            <a:pPr marL="690563" lvl="4" indent="-173038">
              <a:lnSpc>
                <a:spcPct val="110000"/>
              </a:lnSpc>
              <a:spcBef>
                <a:spcPts val="600"/>
              </a:spcBef>
              <a:buFont typeface="Wingdings" panose="05000000000000000000" pitchFamily="2" charset="2"/>
              <a:buChar char="§"/>
            </a:pPr>
            <a:r>
              <a:rPr lang="en-US" dirty="0"/>
              <a:t>Geographic coverage of outreach efforts</a:t>
            </a:r>
          </a:p>
        </p:txBody>
      </p:sp>
      <p:sp>
        <p:nvSpPr>
          <p:cNvPr id="6" name="Content Placeholder 2">
            <a:extLst>
              <a:ext uri="{FF2B5EF4-FFF2-40B4-BE49-F238E27FC236}">
                <a16:creationId xmlns:a16="http://schemas.microsoft.com/office/drawing/2014/main" id="{59AA9350-C2E6-131E-D75F-4E48BACA4955}"/>
              </a:ext>
            </a:extLst>
          </p:cNvPr>
          <p:cNvSpPr txBox="1">
            <a:spLocks/>
          </p:cNvSpPr>
          <p:nvPr/>
        </p:nvSpPr>
        <p:spPr>
          <a:xfrm>
            <a:off x="6052882" y="2357348"/>
            <a:ext cx="5187766" cy="3597470"/>
          </a:xfrm>
          <a:prstGeom prst="rect">
            <a:avLst/>
          </a:prstGeom>
        </p:spPr>
        <p:txBody>
          <a:bodyPr vert="horz" lIns="0" tIns="45720" rIns="0" bIns="0" rtlCol="0">
            <a:norm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5943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8229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100584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3" indent="-342900">
              <a:lnSpc>
                <a:spcPct val="110000"/>
              </a:lnSpc>
              <a:spcBef>
                <a:spcPts val="600"/>
              </a:spcBef>
            </a:pPr>
            <a:r>
              <a:rPr lang="en-US" b="1" dirty="0"/>
              <a:t>Impact &amp; Outcomes</a:t>
            </a:r>
          </a:p>
          <a:p>
            <a:pPr marL="690563" lvl="4" indent="-173038">
              <a:lnSpc>
                <a:spcPct val="110000"/>
              </a:lnSpc>
              <a:spcBef>
                <a:spcPts val="600"/>
              </a:spcBef>
              <a:buFont typeface="Wingdings" panose="05000000000000000000" pitchFamily="2" charset="2"/>
              <a:buChar char="§"/>
            </a:pPr>
            <a:r>
              <a:rPr lang="en-US" dirty="0"/>
              <a:t>Number of individuals enrolled who successfully maintain eligibility for SNAP benefits.</a:t>
            </a:r>
          </a:p>
          <a:p>
            <a:pPr marL="690563" lvl="4" indent="-173038">
              <a:lnSpc>
                <a:spcPct val="110000"/>
              </a:lnSpc>
              <a:spcBef>
                <a:spcPts val="600"/>
              </a:spcBef>
              <a:buFont typeface="Wingdings" panose="05000000000000000000" pitchFamily="2" charset="2"/>
              <a:buChar char="§"/>
            </a:pPr>
            <a:r>
              <a:rPr lang="en-US" dirty="0"/>
              <a:t>Feedback from beneficiaries on service improvements</a:t>
            </a:r>
          </a:p>
          <a:p>
            <a:pPr marL="690563" lvl="4" indent="-173038">
              <a:lnSpc>
                <a:spcPct val="110000"/>
              </a:lnSpc>
              <a:spcBef>
                <a:spcPts val="600"/>
              </a:spcBef>
              <a:buFont typeface="Wingdings" panose="05000000000000000000" pitchFamily="2" charset="2"/>
              <a:buChar char="§"/>
            </a:pPr>
            <a:r>
              <a:rPr lang="en-US" dirty="0"/>
              <a:t>Volunteer contributions translated into cost savings or expended program capacity</a:t>
            </a:r>
          </a:p>
        </p:txBody>
      </p:sp>
    </p:spTree>
    <p:extLst>
      <p:ext uri="{BB962C8B-B14F-4D97-AF65-F5344CB8AC3E}">
        <p14:creationId xmlns:p14="http://schemas.microsoft.com/office/powerpoint/2010/main" val="1986467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33F4D-C7F0-E96E-996A-A1F1812069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360B3E-1D6B-3687-CBD1-AEC043C10361}"/>
              </a:ext>
            </a:extLst>
          </p:cNvPr>
          <p:cNvSpPr>
            <a:spLocks noGrp="1"/>
          </p:cNvSpPr>
          <p:nvPr>
            <p:ph type="title"/>
          </p:nvPr>
        </p:nvSpPr>
        <p:spPr>
          <a:xfrm>
            <a:off x="594360" y="278129"/>
            <a:ext cx="9778365" cy="1494596"/>
          </a:xfrm>
        </p:spPr>
        <p:txBody>
          <a:bodyPr/>
          <a:lstStyle/>
          <a:p>
            <a:r>
              <a:rPr lang="en-US" sz="3600" dirty="0">
                <a:solidFill>
                  <a:schemeClr val="bg1">
                    <a:lumMod val="50000"/>
                    <a:lumOff val="50000"/>
                  </a:schemeClr>
                </a:solidFill>
              </a:rPr>
              <a:t>Closing and Q&amp;A</a:t>
            </a:r>
          </a:p>
        </p:txBody>
      </p:sp>
      <p:pic>
        <p:nvPicPr>
          <p:cNvPr id="5" name="Picture 4">
            <a:extLst>
              <a:ext uri="{FF2B5EF4-FFF2-40B4-BE49-F238E27FC236}">
                <a16:creationId xmlns:a16="http://schemas.microsoft.com/office/drawing/2014/main" id="{7641424A-B9CD-851A-32E5-15A201FAF2D9}"/>
              </a:ext>
            </a:extLst>
          </p:cNvPr>
          <p:cNvPicPr>
            <a:picLocks noChangeAspect="1"/>
          </p:cNvPicPr>
          <p:nvPr/>
        </p:nvPicPr>
        <p:blipFill>
          <a:blip r:embed="rId3"/>
          <a:stretch>
            <a:fillRect/>
          </a:stretch>
        </p:blipFill>
        <p:spPr>
          <a:xfrm>
            <a:off x="10519051" y="5687588"/>
            <a:ext cx="1298561" cy="865707"/>
          </a:xfrm>
          <a:prstGeom prst="rect">
            <a:avLst/>
          </a:prstGeom>
        </p:spPr>
      </p:pic>
      <p:sp>
        <p:nvSpPr>
          <p:cNvPr id="11" name="Content Placeholder 2">
            <a:extLst>
              <a:ext uri="{FF2B5EF4-FFF2-40B4-BE49-F238E27FC236}">
                <a16:creationId xmlns:a16="http://schemas.microsoft.com/office/drawing/2014/main" id="{25C930D9-2F32-EA56-DDFA-85BF1D7E4CB4}"/>
              </a:ext>
            </a:extLst>
          </p:cNvPr>
          <p:cNvSpPr>
            <a:spLocks noGrp="1"/>
          </p:cNvSpPr>
          <p:nvPr>
            <p:ph sz="quarter" idx="15"/>
          </p:nvPr>
        </p:nvSpPr>
        <p:spPr>
          <a:xfrm>
            <a:off x="2006665" y="2322842"/>
            <a:ext cx="8215637" cy="3597470"/>
          </a:xfrm>
        </p:spPr>
        <p:txBody>
          <a:bodyPr>
            <a:normAutofit/>
          </a:bodyPr>
          <a:lstStyle/>
          <a:p>
            <a:pPr marL="342900" lvl="3" indent="-342900">
              <a:lnSpc>
                <a:spcPct val="110000"/>
              </a:lnSpc>
              <a:spcBef>
                <a:spcPts val="600"/>
              </a:spcBef>
            </a:pPr>
            <a:r>
              <a:rPr lang="en-US" sz="1800" b="1" dirty="0"/>
              <a:t>Recap of goals and impact</a:t>
            </a:r>
          </a:p>
          <a:p>
            <a:pPr marL="342900" lvl="3" indent="-342900">
              <a:lnSpc>
                <a:spcPct val="110000"/>
              </a:lnSpc>
              <a:spcBef>
                <a:spcPts val="600"/>
              </a:spcBef>
            </a:pPr>
            <a:r>
              <a:rPr lang="en-US" sz="1800" b="1" dirty="0"/>
              <a:t>Questions &amp; Feedback</a:t>
            </a:r>
            <a:r>
              <a:rPr lang="en-US" sz="1800" dirty="0"/>
              <a:t> </a:t>
            </a:r>
          </a:p>
          <a:p>
            <a:pPr marL="342900" lvl="3" indent="-342900">
              <a:lnSpc>
                <a:spcPct val="110000"/>
              </a:lnSpc>
              <a:spcBef>
                <a:spcPts val="600"/>
              </a:spcBef>
            </a:pPr>
            <a:r>
              <a:rPr lang="en-US" sz="1800" b="1" dirty="0"/>
              <a:t>Thank you!</a:t>
            </a:r>
            <a:endParaRPr lang="en-US" sz="1800" dirty="0"/>
          </a:p>
        </p:txBody>
      </p:sp>
    </p:spTree>
    <p:extLst>
      <p:ext uri="{BB962C8B-B14F-4D97-AF65-F5344CB8AC3E}">
        <p14:creationId xmlns:p14="http://schemas.microsoft.com/office/powerpoint/2010/main" val="3115218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C1B7-6E4E-3DEE-50C0-1CA3B14303EE}"/>
              </a:ext>
            </a:extLst>
          </p:cNvPr>
          <p:cNvSpPr>
            <a:spLocks noGrp="1"/>
          </p:cNvSpPr>
          <p:nvPr>
            <p:ph type="title"/>
          </p:nvPr>
        </p:nvSpPr>
        <p:spPr>
          <a:xfrm>
            <a:off x="594360" y="198408"/>
            <a:ext cx="10972800" cy="1574317"/>
          </a:xfrm>
        </p:spPr>
        <p:txBody>
          <a:bodyPr anchor="b">
            <a:normAutofit/>
          </a:bodyPr>
          <a:lstStyle/>
          <a:p>
            <a:r>
              <a:rPr lang="en-US" sz="4000" dirty="0">
                <a:solidFill>
                  <a:schemeClr val="bg1">
                    <a:lumMod val="50000"/>
                    <a:lumOff val="50000"/>
                  </a:schemeClr>
                </a:solidFill>
              </a:rPr>
              <a:t>Thank you</a:t>
            </a:r>
          </a:p>
        </p:txBody>
      </p:sp>
      <p:pic>
        <p:nvPicPr>
          <p:cNvPr id="6" name="Picture 5">
            <a:extLst>
              <a:ext uri="{FF2B5EF4-FFF2-40B4-BE49-F238E27FC236}">
                <a16:creationId xmlns:a16="http://schemas.microsoft.com/office/drawing/2014/main" id="{7DB69986-7EDE-7558-099E-32AAD8FCC411}"/>
              </a:ext>
            </a:extLst>
          </p:cNvPr>
          <p:cNvPicPr>
            <a:picLocks noChangeAspect="1"/>
          </p:cNvPicPr>
          <p:nvPr/>
        </p:nvPicPr>
        <p:blipFill>
          <a:blip r:embed="rId3"/>
          <a:srcRect t="6100"/>
          <a:stretch>
            <a:fillRect/>
          </a:stretch>
        </p:blipFill>
        <p:spPr>
          <a:xfrm>
            <a:off x="428255" y="2826833"/>
            <a:ext cx="4544715" cy="2844995"/>
          </a:xfrm>
          <a:prstGeom prst="rect">
            <a:avLst/>
          </a:prstGeom>
          <a:noFill/>
        </p:spPr>
      </p:pic>
      <p:sp>
        <p:nvSpPr>
          <p:cNvPr id="11" name="Content Placeholder 3">
            <a:extLst>
              <a:ext uri="{FF2B5EF4-FFF2-40B4-BE49-F238E27FC236}">
                <a16:creationId xmlns:a16="http://schemas.microsoft.com/office/drawing/2014/main" id="{FCC1F58D-1BAE-7465-A831-361624F8FDE4}"/>
              </a:ext>
            </a:extLst>
          </p:cNvPr>
          <p:cNvSpPr>
            <a:spLocks noGrp="1"/>
          </p:cNvSpPr>
          <p:nvPr>
            <p:ph sz="quarter" idx="14"/>
          </p:nvPr>
        </p:nvSpPr>
        <p:spPr>
          <a:xfrm>
            <a:off x="6096000" y="2676525"/>
            <a:ext cx="5471160" cy="2844995"/>
          </a:xfrm>
        </p:spPr>
        <p:txBody>
          <a:bodyPr>
            <a:normAutofit/>
          </a:bodyPr>
          <a:lstStyle/>
          <a:p>
            <a:pPr marL="0" indent="0">
              <a:lnSpc>
                <a:spcPct val="80000"/>
              </a:lnSpc>
              <a:spcBef>
                <a:spcPct val="0"/>
              </a:spcBef>
              <a:buNone/>
            </a:pPr>
            <a:r>
              <a:rPr lang="en-US" sz="4000" b="1" spc="100" dirty="0">
                <a:solidFill>
                  <a:schemeClr val="bg1">
                    <a:lumMod val="50000"/>
                    <a:lumOff val="50000"/>
                  </a:schemeClr>
                </a:solidFill>
                <a:latin typeface="+mj-lt"/>
                <a:ea typeface="+mj-ea"/>
                <a:cs typeface="+mj-cs"/>
              </a:rPr>
              <a:t>Care For Friends</a:t>
            </a:r>
            <a:endParaRPr lang="en-US" sz="4000" b="1" dirty="0">
              <a:solidFill>
                <a:schemeClr val="bg1">
                  <a:lumMod val="50000"/>
                  <a:lumOff val="50000"/>
                </a:schemeClr>
              </a:solidFill>
            </a:endParaRPr>
          </a:p>
          <a:p>
            <a:pPr marL="0" indent="0">
              <a:lnSpc>
                <a:spcPct val="100000"/>
              </a:lnSpc>
              <a:spcBef>
                <a:spcPts val="1000"/>
              </a:spcBef>
              <a:buNone/>
            </a:pPr>
            <a:r>
              <a:rPr lang="en-US" b="1" dirty="0">
                <a:solidFill>
                  <a:schemeClr val="bg1">
                    <a:lumMod val="50000"/>
                    <a:lumOff val="50000"/>
                  </a:schemeClr>
                </a:solidFill>
              </a:rPr>
              <a:t>Hope Pavich</a:t>
            </a:r>
          </a:p>
          <a:p>
            <a:pPr marL="0" indent="0">
              <a:lnSpc>
                <a:spcPct val="100000"/>
              </a:lnSpc>
              <a:spcBef>
                <a:spcPts val="0"/>
              </a:spcBef>
              <a:buNone/>
            </a:pPr>
            <a:r>
              <a:rPr lang="en-US" dirty="0">
                <a:solidFill>
                  <a:schemeClr val="bg1">
                    <a:lumMod val="50000"/>
                    <a:lumOff val="50000"/>
                  </a:schemeClr>
                </a:solidFill>
              </a:rPr>
              <a:t>Executive Director</a:t>
            </a:r>
          </a:p>
          <a:p>
            <a:pPr marL="0" indent="0">
              <a:lnSpc>
                <a:spcPct val="100000"/>
              </a:lnSpc>
              <a:spcBef>
                <a:spcPts val="0"/>
              </a:spcBef>
              <a:buNone/>
            </a:pPr>
            <a:endParaRPr lang="en-US" dirty="0">
              <a:solidFill>
                <a:schemeClr val="bg1">
                  <a:lumMod val="50000"/>
                  <a:lumOff val="50000"/>
                </a:schemeClr>
              </a:solidFill>
            </a:endParaRPr>
          </a:p>
          <a:p>
            <a:pPr marL="0" indent="0">
              <a:lnSpc>
                <a:spcPct val="100000"/>
              </a:lnSpc>
              <a:spcBef>
                <a:spcPts val="0"/>
              </a:spcBef>
              <a:buNone/>
            </a:pPr>
            <a:r>
              <a:rPr lang="en-US" dirty="0">
                <a:solidFill>
                  <a:schemeClr val="bg1">
                    <a:lumMod val="50000"/>
                    <a:lumOff val="50000"/>
                  </a:schemeClr>
                </a:solidFill>
              </a:rPr>
              <a:t>530 W. Fullerton Avenue</a:t>
            </a:r>
          </a:p>
          <a:p>
            <a:pPr marL="0" indent="0">
              <a:lnSpc>
                <a:spcPct val="100000"/>
              </a:lnSpc>
              <a:spcBef>
                <a:spcPts val="0"/>
              </a:spcBef>
              <a:buNone/>
            </a:pPr>
            <a:r>
              <a:rPr lang="en-US" dirty="0">
                <a:solidFill>
                  <a:schemeClr val="bg1">
                    <a:lumMod val="50000"/>
                    <a:lumOff val="50000"/>
                  </a:schemeClr>
                </a:solidFill>
              </a:rPr>
              <a:t>Chicago, IL 60600</a:t>
            </a:r>
          </a:p>
          <a:p>
            <a:pPr marL="0" indent="0">
              <a:lnSpc>
                <a:spcPct val="100000"/>
              </a:lnSpc>
              <a:spcBef>
                <a:spcPts val="0"/>
              </a:spcBef>
              <a:buNone/>
            </a:pPr>
            <a:endParaRPr lang="en-US" dirty="0">
              <a:solidFill>
                <a:schemeClr val="bg1">
                  <a:lumMod val="50000"/>
                  <a:lumOff val="50000"/>
                </a:schemeClr>
              </a:solidFill>
            </a:endParaRPr>
          </a:p>
          <a:p>
            <a:pPr marL="0" indent="0">
              <a:lnSpc>
                <a:spcPct val="100000"/>
              </a:lnSpc>
              <a:spcBef>
                <a:spcPts val="0"/>
              </a:spcBef>
              <a:buNone/>
            </a:pPr>
            <a:r>
              <a:rPr lang="en-US" dirty="0">
                <a:solidFill>
                  <a:schemeClr val="bg1">
                    <a:lumMod val="50000"/>
                    <a:lumOff val="50000"/>
                  </a:schemeClr>
                </a:solidFill>
              </a:rPr>
              <a:t>773.932.1010</a:t>
            </a:r>
          </a:p>
          <a:p>
            <a:pPr marL="0" indent="0">
              <a:buNone/>
            </a:pPr>
            <a:endParaRPr lang="en-US" dirty="0"/>
          </a:p>
        </p:txBody>
      </p:sp>
    </p:spTree>
    <p:extLst>
      <p:ext uri="{BB962C8B-B14F-4D97-AF65-F5344CB8AC3E}">
        <p14:creationId xmlns:p14="http://schemas.microsoft.com/office/powerpoint/2010/main" val="4261132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4E374-F2E2-2B09-38B5-B145282B26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D53D48-157E-E139-388B-B2A40C12EE29}"/>
              </a:ext>
            </a:extLst>
          </p:cNvPr>
          <p:cNvSpPr>
            <a:spLocks noGrp="1"/>
          </p:cNvSpPr>
          <p:nvPr>
            <p:ph type="ctrTitle"/>
          </p:nvPr>
        </p:nvSpPr>
        <p:spPr>
          <a:xfrm>
            <a:off x="5546785" y="411479"/>
            <a:ext cx="6249519" cy="3291840"/>
          </a:xfrm>
        </p:spPr>
        <p:txBody>
          <a:bodyPr/>
          <a:lstStyle/>
          <a:p>
            <a:r>
              <a:rPr lang="en-US" dirty="0">
                <a:solidFill>
                  <a:schemeClr val="bg1">
                    <a:lumMod val="50000"/>
                    <a:lumOff val="50000"/>
                  </a:schemeClr>
                </a:solidFill>
              </a:rPr>
              <a:t>Appendix</a:t>
            </a:r>
          </a:p>
        </p:txBody>
      </p:sp>
    </p:spTree>
    <p:extLst>
      <p:ext uri="{BB962C8B-B14F-4D97-AF65-F5344CB8AC3E}">
        <p14:creationId xmlns:p14="http://schemas.microsoft.com/office/powerpoint/2010/main" val="166735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A9A9A7-F1D2-237D-AC72-E21A286F0A6F}"/>
              </a:ext>
            </a:extLst>
          </p:cNvPr>
          <p:cNvSpPr>
            <a:spLocks noGrp="1"/>
          </p:cNvSpPr>
          <p:nvPr>
            <p:ph type="title"/>
          </p:nvPr>
        </p:nvSpPr>
        <p:spPr>
          <a:xfrm>
            <a:off x="3661409" y="4661717"/>
            <a:ext cx="7936230" cy="1380760"/>
          </a:xfrm>
        </p:spPr>
        <p:txBody>
          <a:bodyPr/>
          <a:lstStyle/>
          <a:p>
            <a:r>
              <a:rPr lang="en-US" sz="4000" dirty="0">
                <a:solidFill>
                  <a:schemeClr val="bg1">
                    <a:lumMod val="50000"/>
                    <a:lumOff val="50000"/>
                  </a:schemeClr>
                </a:solidFill>
              </a:rPr>
              <a:t>Volunteer Types</a:t>
            </a:r>
          </a:p>
        </p:txBody>
      </p:sp>
      <p:graphicFrame>
        <p:nvGraphicFramePr>
          <p:cNvPr id="5" name="Content Placeholder 4">
            <a:extLst>
              <a:ext uri="{FF2B5EF4-FFF2-40B4-BE49-F238E27FC236}">
                <a16:creationId xmlns:a16="http://schemas.microsoft.com/office/drawing/2014/main" id="{DA7FFAC0-8D24-E7EF-DC98-D7CD98B4A1FF}"/>
              </a:ext>
            </a:extLst>
          </p:cNvPr>
          <p:cNvGraphicFramePr>
            <a:graphicFrameLocks noGrp="1"/>
          </p:cNvGraphicFramePr>
          <p:nvPr>
            <p:ph sz="quarter" idx="13"/>
            <p:extLst>
              <p:ext uri="{D42A27DB-BD31-4B8C-83A1-F6EECF244321}">
                <p14:modId xmlns:p14="http://schemas.microsoft.com/office/powerpoint/2010/main" val="1503916087"/>
              </p:ext>
            </p:extLst>
          </p:nvPr>
        </p:nvGraphicFramePr>
        <p:xfrm>
          <a:off x="1461936" y="954372"/>
          <a:ext cx="9536743" cy="3772904"/>
        </p:xfrm>
        <a:graphic>
          <a:graphicData uri="http://schemas.openxmlformats.org/drawingml/2006/table">
            <a:tbl>
              <a:tblPr firstRow="1" bandRow="1">
                <a:tableStyleId>{1FECB4D8-DB02-4DC6-A0A2-4F2EBAE1DC90}</a:tableStyleId>
              </a:tblPr>
              <a:tblGrid>
                <a:gridCol w="2953225">
                  <a:extLst>
                    <a:ext uri="{9D8B030D-6E8A-4147-A177-3AD203B41FA5}">
                      <a16:colId xmlns:a16="http://schemas.microsoft.com/office/drawing/2014/main" val="2322477605"/>
                    </a:ext>
                  </a:extLst>
                </a:gridCol>
                <a:gridCol w="6583518">
                  <a:extLst>
                    <a:ext uri="{9D8B030D-6E8A-4147-A177-3AD203B41FA5}">
                      <a16:colId xmlns:a16="http://schemas.microsoft.com/office/drawing/2014/main" val="626292260"/>
                    </a:ext>
                  </a:extLst>
                </a:gridCol>
              </a:tblGrid>
              <a:tr h="436485">
                <a:tc>
                  <a:txBody>
                    <a:bodyPr/>
                    <a:lstStyle/>
                    <a:p>
                      <a:r>
                        <a:rPr lang="en-US" dirty="0"/>
                        <a:t>Volunteer Types</a:t>
                      </a:r>
                    </a:p>
                  </a:txBody>
                  <a:tcPr/>
                </a:tc>
                <a:tc>
                  <a:txBody>
                    <a:bodyPr/>
                    <a:lstStyle/>
                    <a:p>
                      <a:r>
                        <a:rPr lang="en-US" dirty="0"/>
                        <a:t>Description</a:t>
                      </a:r>
                    </a:p>
                  </a:txBody>
                  <a:tcPr/>
                </a:tc>
                <a:extLst>
                  <a:ext uri="{0D108BD9-81ED-4DB2-BD59-A6C34878D82A}">
                    <a16:rowId xmlns:a16="http://schemas.microsoft.com/office/drawing/2014/main" val="3795234966"/>
                  </a:ext>
                </a:extLst>
              </a:tr>
              <a:tr h="1076264">
                <a:tc>
                  <a:txBody>
                    <a:bodyPr/>
                    <a:lstStyle/>
                    <a:p>
                      <a:r>
                        <a:rPr lang="en-US" sz="2400" b="1" dirty="0"/>
                        <a:t>Hands-On</a:t>
                      </a:r>
                    </a:p>
                  </a:txBody>
                  <a:tcPr/>
                </a:tc>
                <a:tc>
                  <a:txBody>
                    <a:bodyPr/>
                    <a:lstStyle/>
                    <a:p>
                      <a:r>
                        <a:rPr lang="en-US" dirty="0"/>
                        <a:t>Volunteers who engage in physical, in-person activities that directly support the agency, such as, food pantries, animal shelters, community gardening, environmental clean-up, etc.</a:t>
                      </a:r>
                    </a:p>
                  </a:txBody>
                  <a:tcPr/>
                </a:tc>
                <a:extLst>
                  <a:ext uri="{0D108BD9-81ED-4DB2-BD59-A6C34878D82A}">
                    <a16:rowId xmlns:a16="http://schemas.microsoft.com/office/drawing/2014/main" val="1499635120"/>
                  </a:ext>
                </a:extLst>
              </a:tr>
              <a:tr h="753385">
                <a:tc>
                  <a:txBody>
                    <a:bodyPr/>
                    <a:lstStyle/>
                    <a:p>
                      <a:r>
                        <a:rPr lang="en-US" sz="2400" b="1" dirty="0"/>
                        <a:t>Virtual</a:t>
                      </a:r>
                    </a:p>
                  </a:txBody>
                  <a:tcPr/>
                </a:tc>
                <a:tc>
                  <a:txBody>
                    <a:bodyPr/>
                    <a:lstStyle/>
                    <a:p>
                      <a:r>
                        <a:rPr lang="en-US" dirty="0"/>
                        <a:t>Remote volunteers who contribute their time and skills online, such as online tutoring, social media support, legal aid, etc.</a:t>
                      </a:r>
                    </a:p>
                  </a:txBody>
                  <a:tcPr/>
                </a:tc>
                <a:extLst>
                  <a:ext uri="{0D108BD9-81ED-4DB2-BD59-A6C34878D82A}">
                    <a16:rowId xmlns:a16="http://schemas.microsoft.com/office/drawing/2014/main" val="4115994297"/>
                  </a:ext>
                </a:extLst>
              </a:tr>
              <a:tr h="753385">
                <a:tc>
                  <a:txBody>
                    <a:bodyPr/>
                    <a:lstStyle/>
                    <a:p>
                      <a:r>
                        <a:rPr lang="en-US" sz="2400" b="1" dirty="0"/>
                        <a:t>Skilled</a:t>
                      </a:r>
                    </a:p>
                  </a:txBody>
                  <a:tcPr/>
                </a:tc>
                <a:tc>
                  <a:txBody>
                    <a:bodyPr/>
                    <a:lstStyle/>
                    <a:p>
                      <a:r>
                        <a:rPr lang="en-US" dirty="0"/>
                        <a:t>Volunteers who apply professional expertise, such as, accounting, IT support, counseling, etc.</a:t>
                      </a:r>
                    </a:p>
                  </a:txBody>
                  <a:tcPr/>
                </a:tc>
                <a:extLst>
                  <a:ext uri="{0D108BD9-81ED-4DB2-BD59-A6C34878D82A}">
                    <a16:rowId xmlns:a16="http://schemas.microsoft.com/office/drawing/2014/main" val="1279046640"/>
                  </a:ext>
                </a:extLst>
              </a:tr>
              <a:tr h="753385">
                <a:tc>
                  <a:txBody>
                    <a:bodyPr/>
                    <a:lstStyle/>
                    <a:p>
                      <a:r>
                        <a:rPr lang="en-US" sz="2400" b="1" dirty="0"/>
                        <a:t>Community Based</a:t>
                      </a:r>
                    </a:p>
                  </a:txBody>
                  <a:tcPr/>
                </a:tc>
                <a:tc>
                  <a:txBody>
                    <a:bodyPr/>
                    <a:lstStyle/>
                    <a:p>
                      <a:r>
                        <a:rPr lang="en-US" dirty="0"/>
                        <a:t>Volunteers who build connections and offer support such as, mentorship, senior companionship, event support, etc.</a:t>
                      </a:r>
                    </a:p>
                  </a:txBody>
                  <a:tcPr/>
                </a:tc>
                <a:extLst>
                  <a:ext uri="{0D108BD9-81ED-4DB2-BD59-A6C34878D82A}">
                    <a16:rowId xmlns:a16="http://schemas.microsoft.com/office/drawing/2014/main" val="3195708647"/>
                  </a:ext>
                </a:extLst>
              </a:tr>
            </a:tbl>
          </a:graphicData>
        </a:graphic>
      </p:graphicFrame>
      <p:pic>
        <p:nvPicPr>
          <p:cNvPr id="10" name="Picture 9">
            <a:extLst>
              <a:ext uri="{FF2B5EF4-FFF2-40B4-BE49-F238E27FC236}">
                <a16:creationId xmlns:a16="http://schemas.microsoft.com/office/drawing/2014/main" id="{CE5BF056-1911-73D6-D396-C8F6F88166D6}"/>
              </a:ext>
            </a:extLst>
          </p:cNvPr>
          <p:cNvPicPr>
            <a:picLocks noChangeAspect="1"/>
          </p:cNvPicPr>
          <p:nvPr/>
        </p:nvPicPr>
        <p:blipFill>
          <a:blip r:embed="rId3"/>
          <a:stretch>
            <a:fillRect/>
          </a:stretch>
        </p:blipFill>
        <p:spPr>
          <a:xfrm>
            <a:off x="10588062" y="5609623"/>
            <a:ext cx="1298561" cy="865707"/>
          </a:xfrm>
          <a:prstGeom prst="rect">
            <a:avLst/>
          </a:prstGeom>
        </p:spPr>
      </p:pic>
    </p:spTree>
    <p:extLst>
      <p:ext uri="{BB962C8B-B14F-4D97-AF65-F5344CB8AC3E}">
        <p14:creationId xmlns:p14="http://schemas.microsoft.com/office/powerpoint/2010/main" val="4127695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45923-4121-4C47-96FF-81793B33281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A13235-384F-D85E-2B4F-0B7A59CF149E}"/>
              </a:ext>
            </a:extLst>
          </p:cNvPr>
          <p:cNvSpPr>
            <a:spLocks noGrp="1"/>
          </p:cNvSpPr>
          <p:nvPr>
            <p:ph type="title"/>
          </p:nvPr>
        </p:nvSpPr>
        <p:spPr>
          <a:xfrm>
            <a:off x="575310" y="278129"/>
            <a:ext cx="5063490" cy="2354026"/>
          </a:xfrm>
        </p:spPr>
        <p:txBody>
          <a:bodyPr anchor="b">
            <a:normAutofit/>
          </a:bodyPr>
          <a:lstStyle/>
          <a:p>
            <a:r>
              <a:rPr lang="en-US"/>
              <a:t>IDHS Form IL444-2610</a:t>
            </a:r>
          </a:p>
        </p:txBody>
      </p:sp>
      <p:pic>
        <p:nvPicPr>
          <p:cNvPr id="8" name="Picture 7">
            <a:extLst>
              <a:ext uri="{FF2B5EF4-FFF2-40B4-BE49-F238E27FC236}">
                <a16:creationId xmlns:a16="http://schemas.microsoft.com/office/drawing/2014/main" id="{583639BF-717F-F6B9-F12A-22BA969F7D9C}"/>
              </a:ext>
            </a:extLst>
          </p:cNvPr>
          <p:cNvPicPr>
            <a:picLocks noChangeAspect="1"/>
          </p:cNvPicPr>
          <p:nvPr/>
        </p:nvPicPr>
        <p:blipFill>
          <a:blip r:embed="rId3"/>
          <a:stretch>
            <a:fillRect/>
          </a:stretch>
        </p:blipFill>
        <p:spPr>
          <a:xfrm>
            <a:off x="6489066" y="169816"/>
            <a:ext cx="5063490" cy="6544493"/>
          </a:xfrm>
          <a:prstGeom prst="rect">
            <a:avLst/>
          </a:prstGeom>
          <a:noFill/>
        </p:spPr>
      </p:pic>
      <p:grpSp>
        <p:nvGrpSpPr>
          <p:cNvPr id="19" name="Group 18">
            <a:extLst>
              <a:ext uri="{FF2B5EF4-FFF2-40B4-BE49-F238E27FC236}">
                <a16:creationId xmlns:a16="http://schemas.microsoft.com/office/drawing/2014/main" id="{79A477B7-50D5-B74C-8FA3-43F93AB1CC6D}"/>
              </a:ext>
              <a:ext uri="{C183D7F6-B498-43B3-948B-1728B52AA6E4}">
                <adec:decorative xmlns:adec="http://schemas.microsoft.com/office/drawing/2017/decorative" val="1"/>
              </a:ext>
            </a:extLst>
          </p:cNvPr>
          <p:cNvGrpSpPr>
            <a:grpSpLocks/>
          </p:cNvGrpSpPr>
          <p:nvPr/>
        </p:nvGrpSpPr>
        <p:grpSpPr bwMode="auto">
          <a:xfrm>
            <a:off x="1619372" y="3279583"/>
            <a:ext cx="2994414" cy="2994416"/>
            <a:chOff x="0" y="12289"/>
            <a:chExt cx="3550" cy="3551"/>
          </a:xfrm>
        </p:grpSpPr>
        <p:sp>
          <p:nvSpPr>
            <p:cNvPr id="20" name="Freeform 19">
              <a:extLst>
                <a:ext uri="{FF2B5EF4-FFF2-40B4-BE49-F238E27FC236}">
                  <a16:creationId xmlns:a16="http://schemas.microsoft.com/office/drawing/2014/main" id="{085A0E46-4921-2AB2-44B6-0EC56408812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21" name="Freeform 20">
              <a:extLst>
                <a:ext uri="{FF2B5EF4-FFF2-40B4-BE49-F238E27FC236}">
                  <a16:creationId xmlns:a16="http://schemas.microsoft.com/office/drawing/2014/main" id="{85FB6616-293B-59D1-BEFB-6AE350BDF22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22" name="Freeform 21">
              <a:extLst>
                <a:ext uri="{FF2B5EF4-FFF2-40B4-BE49-F238E27FC236}">
                  <a16:creationId xmlns:a16="http://schemas.microsoft.com/office/drawing/2014/main" id="{108251BF-49DD-1527-C30A-6403043A8FB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spTree>
    <p:extLst>
      <p:ext uri="{BB962C8B-B14F-4D97-AF65-F5344CB8AC3E}">
        <p14:creationId xmlns:p14="http://schemas.microsoft.com/office/powerpoint/2010/main" val="1372524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B31F2-F703-2ECE-3AB7-167606B1C2EE}"/>
              </a:ext>
            </a:extLst>
          </p:cNvPr>
          <p:cNvSpPr>
            <a:spLocks noGrp="1"/>
          </p:cNvSpPr>
          <p:nvPr>
            <p:ph type="title"/>
          </p:nvPr>
        </p:nvSpPr>
        <p:spPr>
          <a:xfrm>
            <a:off x="594360" y="202400"/>
            <a:ext cx="10972800" cy="1626400"/>
          </a:xfrm>
        </p:spPr>
        <p:txBody>
          <a:bodyPr/>
          <a:lstStyle/>
          <a:p>
            <a:r>
              <a:rPr lang="en-US" dirty="0">
                <a:solidFill>
                  <a:schemeClr val="bg1">
                    <a:lumMod val="50000"/>
                    <a:lumOff val="50000"/>
                  </a:schemeClr>
                </a:solidFill>
              </a:rPr>
              <a:t>Sample Care For Friends Flyer</a:t>
            </a:r>
          </a:p>
        </p:txBody>
      </p:sp>
      <p:pic>
        <p:nvPicPr>
          <p:cNvPr id="5" name="Picture 4" descr="Single tree on a field with cityscape in foggy distance">
            <a:extLst>
              <a:ext uri="{FF2B5EF4-FFF2-40B4-BE49-F238E27FC236}">
                <a16:creationId xmlns:a16="http://schemas.microsoft.com/office/drawing/2014/main" id="{240AD643-FC14-6D6F-65D6-3AB89FAE2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7752" y="2415784"/>
            <a:ext cx="6375288" cy="4239816"/>
          </a:xfrm>
          <a:prstGeom prst="rect">
            <a:avLst/>
          </a:prstGeom>
        </p:spPr>
      </p:pic>
      <p:sp>
        <p:nvSpPr>
          <p:cNvPr id="6" name="TextBox 5">
            <a:extLst>
              <a:ext uri="{FF2B5EF4-FFF2-40B4-BE49-F238E27FC236}">
                <a16:creationId xmlns:a16="http://schemas.microsoft.com/office/drawing/2014/main" id="{0C9EB89C-6D7C-8286-F200-5E4CD97F0B19}"/>
              </a:ext>
            </a:extLst>
          </p:cNvPr>
          <p:cNvSpPr txBox="1"/>
          <p:nvPr/>
        </p:nvSpPr>
        <p:spPr>
          <a:xfrm>
            <a:off x="2831431" y="2715074"/>
            <a:ext cx="3721768" cy="369332"/>
          </a:xfrm>
          <a:prstGeom prst="rect">
            <a:avLst/>
          </a:prstGeom>
          <a:noFill/>
        </p:spPr>
        <p:txBody>
          <a:bodyPr wrap="square" rtlCol="0">
            <a:spAutoFit/>
          </a:bodyPr>
          <a:lstStyle/>
          <a:p>
            <a:pPr algn="ctr"/>
            <a:r>
              <a:rPr lang="en-US" b="1" dirty="0">
                <a:solidFill>
                  <a:srgbClr val="002060"/>
                </a:solidFill>
              </a:rPr>
              <a:t>Care For Friends Volunteer Program</a:t>
            </a:r>
          </a:p>
        </p:txBody>
      </p:sp>
      <p:sp>
        <p:nvSpPr>
          <p:cNvPr id="7" name="TextBox 6">
            <a:extLst>
              <a:ext uri="{FF2B5EF4-FFF2-40B4-BE49-F238E27FC236}">
                <a16:creationId xmlns:a16="http://schemas.microsoft.com/office/drawing/2014/main" id="{4DCFF9F9-FD06-4D91-9926-CA8E8F8B8F26}"/>
              </a:ext>
            </a:extLst>
          </p:cNvPr>
          <p:cNvSpPr txBox="1"/>
          <p:nvPr/>
        </p:nvSpPr>
        <p:spPr>
          <a:xfrm>
            <a:off x="5284370" y="3525880"/>
            <a:ext cx="3625516" cy="2554545"/>
          </a:xfrm>
          <a:prstGeom prst="rect">
            <a:avLst/>
          </a:prstGeom>
          <a:noFill/>
        </p:spPr>
        <p:txBody>
          <a:bodyPr wrap="square" rtlCol="0">
            <a:spAutoFit/>
          </a:bodyPr>
          <a:lstStyle/>
          <a:p>
            <a:endParaRPr lang="en-US" sz="1100" dirty="0">
              <a:solidFill>
                <a:srgbClr val="002060"/>
              </a:solidFill>
            </a:endParaRPr>
          </a:p>
          <a:p>
            <a:r>
              <a:rPr lang="en-US" sz="1100" b="1" dirty="0">
                <a:solidFill>
                  <a:srgbClr val="002060"/>
                </a:solidFill>
              </a:rPr>
              <a:t>Join our volunteer program to support your community and fulfill SNAP volunteer requirements. </a:t>
            </a:r>
          </a:p>
          <a:p>
            <a:pPr marL="171450" indent="-171450">
              <a:buFont typeface="Arial" panose="020B0604020202020204" pitchFamily="34" charset="0"/>
              <a:buChar char="•"/>
            </a:pPr>
            <a:r>
              <a:rPr lang="en-US" sz="1100" dirty="0">
                <a:solidFill>
                  <a:srgbClr val="002060"/>
                </a:solidFill>
              </a:rPr>
              <a:t>We provide meaningful opportunities and proper documentation to help you meet IDHS guidelines.</a:t>
            </a:r>
          </a:p>
          <a:p>
            <a:pPr marL="171450" indent="-171450">
              <a:buFont typeface="Arial" panose="020B0604020202020204" pitchFamily="34" charset="0"/>
              <a:buChar char="•"/>
            </a:pPr>
            <a:r>
              <a:rPr lang="en-US" sz="1100" dirty="0">
                <a:solidFill>
                  <a:srgbClr val="002060"/>
                </a:solidFill>
              </a:rPr>
              <a:t>We provide guidance and support to ensure your hours are properly documented and verified.</a:t>
            </a:r>
          </a:p>
          <a:p>
            <a:endParaRPr lang="en-US" sz="1100" dirty="0">
              <a:solidFill>
                <a:srgbClr val="002060"/>
              </a:solidFill>
            </a:endParaRPr>
          </a:p>
          <a:p>
            <a:r>
              <a:rPr lang="en-US" sz="1100" b="1" dirty="0">
                <a:solidFill>
                  <a:srgbClr val="002060"/>
                </a:solidFill>
              </a:rPr>
              <a:t>Get started today and be part of a program that makes a real impact in your community!</a:t>
            </a:r>
          </a:p>
          <a:p>
            <a:endParaRPr lang="en-US" sz="1400" dirty="0">
              <a:solidFill>
                <a:srgbClr val="002060"/>
              </a:solidFill>
            </a:endParaRPr>
          </a:p>
          <a:p>
            <a:r>
              <a:rPr lang="en-US" sz="1200" b="1" dirty="0">
                <a:solidFill>
                  <a:srgbClr val="002060"/>
                </a:solidFill>
              </a:rPr>
              <a:t>Contact us at </a:t>
            </a:r>
            <a:r>
              <a:rPr lang="en-US" sz="1200" b="1" dirty="0">
                <a:solidFill>
                  <a:srgbClr val="002060"/>
                </a:solidFill>
                <a:hlinkClick r:id="rId3">
                  <a:extLst>
                    <a:ext uri="{A12FA001-AC4F-418D-AE19-62706E023703}">
                      <ahyp:hlinkClr xmlns:ahyp="http://schemas.microsoft.com/office/drawing/2018/hyperlinkcolor" val="tx"/>
                    </a:ext>
                  </a:extLst>
                </a:hlinkClick>
              </a:rPr>
              <a:t>info@careforfriends.org</a:t>
            </a:r>
            <a:r>
              <a:rPr lang="en-US" sz="1200" b="1" dirty="0">
                <a:solidFill>
                  <a:srgbClr val="002060"/>
                </a:solidFill>
              </a:rPr>
              <a:t>, with locations in locations in Lincoln Park, Edgewater and South Loop | 773.932.1010</a:t>
            </a:r>
          </a:p>
        </p:txBody>
      </p:sp>
      <p:sp>
        <p:nvSpPr>
          <p:cNvPr id="3" name="TextBox 2">
            <a:extLst>
              <a:ext uri="{FF2B5EF4-FFF2-40B4-BE49-F238E27FC236}">
                <a16:creationId xmlns:a16="http://schemas.microsoft.com/office/drawing/2014/main" id="{AAA125E8-6635-D822-8945-FE6564FBFC5E}"/>
              </a:ext>
            </a:extLst>
          </p:cNvPr>
          <p:cNvSpPr txBox="1"/>
          <p:nvPr/>
        </p:nvSpPr>
        <p:spPr>
          <a:xfrm>
            <a:off x="2914650" y="3136612"/>
            <a:ext cx="5995236" cy="584775"/>
          </a:xfrm>
          <a:prstGeom prst="rect">
            <a:avLst/>
          </a:prstGeom>
          <a:noFill/>
        </p:spPr>
        <p:txBody>
          <a:bodyPr wrap="square" rtlCol="0">
            <a:spAutoFit/>
          </a:bodyPr>
          <a:lstStyle/>
          <a:p>
            <a:r>
              <a:rPr lang="en-US" sz="1400" b="1" dirty="0">
                <a:solidFill>
                  <a:srgbClr val="002060"/>
                </a:solidFill>
              </a:rPr>
              <a:t>Are you looking to fulfill your SNAP volunteer requirements?</a:t>
            </a:r>
          </a:p>
          <a:p>
            <a:endParaRPr lang="en-US" dirty="0"/>
          </a:p>
        </p:txBody>
      </p:sp>
    </p:spTree>
    <p:extLst>
      <p:ext uri="{BB962C8B-B14F-4D97-AF65-F5344CB8AC3E}">
        <p14:creationId xmlns:p14="http://schemas.microsoft.com/office/powerpoint/2010/main" val="1491840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F5FDC-8BE4-D7B1-B61A-B85413C0A6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AB7D49-419B-E139-BFCA-C84C46CD969A}"/>
              </a:ext>
            </a:extLst>
          </p:cNvPr>
          <p:cNvSpPr>
            <a:spLocks noGrp="1"/>
          </p:cNvSpPr>
          <p:nvPr>
            <p:ph type="title"/>
          </p:nvPr>
        </p:nvSpPr>
        <p:spPr>
          <a:xfrm>
            <a:off x="594360" y="278129"/>
            <a:ext cx="9778365" cy="1494596"/>
          </a:xfrm>
        </p:spPr>
        <p:txBody>
          <a:bodyPr anchor="b">
            <a:normAutofit/>
          </a:bodyPr>
          <a:lstStyle/>
          <a:p>
            <a:r>
              <a:rPr lang="en-US"/>
              <a:t>Care For Friends Tri-Fold Pamphlet</a:t>
            </a:r>
          </a:p>
        </p:txBody>
      </p:sp>
      <p:pic>
        <p:nvPicPr>
          <p:cNvPr id="8" name="Picture 7">
            <a:extLst>
              <a:ext uri="{FF2B5EF4-FFF2-40B4-BE49-F238E27FC236}">
                <a16:creationId xmlns:a16="http://schemas.microsoft.com/office/drawing/2014/main" id="{5AC63B03-522A-667D-FF48-D9E16F067671}"/>
              </a:ext>
            </a:extLst>
          </p:cNvPr>
          <p:cNvPicPr>
            <a:picLocks noChangeAspect="1"/>
          </p:cNvPicPr>
          <p:nvPr/>
        </p:nvPicPr>
        <p:blipFill>
          <a:blip r:embed="rId2"/>
          <a:srcRect r="2939" b="-4"/>
          <a:stretch>
            <a:fillRect/>
          </a:stretch>
        </p:blipFill>
        <p:spPr>
          <a:xfrm>
            <a:off x="594360" y="2676525"/>
            <a:ext cx="4490827" cy="3597470"/>
          </a:xfrm>
          <a:prstGeom prst="rect">
            <a:avLst/>
          </a:prstGeom>
          <a:noFill/>
        </p:spPr>
      </p:pic>
      <p:pic>
        <p:nvPicPr>
          <p:cNvPr id="10" name="Picture 9">
            <a:extLst>
              <a:ext uri="{FF2B5EF4-FFF2-40B4-BE49-F238E27FC236}">
                <a16:creationId xmlns:a16="http://schemas.microsoft.com/office/drawing/2014/main" id="{9D39B548-4125-FC64-5EE4-431542011684}"/>
              </a:ext>
            </a:extLst>
          </p:cNvPr>
          <p:cNvPicPr>
            <a:picLocks noChangeAspect="1"/>
          </p:cNvPicPr>
          <p:nvPr/>
        </p:nvPicPr>
        <p:blipFill>
          <a:blip r:embed="rId3"/>
          <a:srcRect l="3567" r="-3" b="-3"/>
          <a:stretch>
            <a:fillRect/>
          </a:stretch>
        </p:blipFill>
        <p:spPr>
          <a:xfrm>
            <a:off x="5881898" y="2676525"/>
            <a:ext cx="4490827" cy="3597470"/>
          </a:xfrm>
          <a:prstGeom prst="rect">
            <a:avLst/>
          </a:prstGeom>
          <a:noFill/>
        </p:spPr>
      </p:pic>
    </p:spTree>
    <p:extLst>
      <p:ext uri="{BB962C8B-B14F-4D97-AF65-F5344CB8AC3E}">
        <p14:creationId xmlns:p14="http://schemas.microsoft.com/office/powerpoint/2010/main" val="3180739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A954C-D1F6-9A4B-4E29-9EBDB39C4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E732D9-BAB1-A668-C334-9CD39D587B77}"/>
              </a:ext>
            </a:extLst>
          </p:cNvPr>
          <p:cNvSpPr>
            <a:spLocks noGrp="1"/>
          </p:cNvSpPr>
          <p:nvPr>
            <p:ph type="title"/>
          </p:nvPr>
        </p:nvSpPr>
        <p:spPr>
          <a:xfrm>
            <a:off x="594360" y="202400"/>
            <a:ext cx="10972800" cy="1626400"/>
          </a:xfrm>
        </p:spPr>
        <p:txBody>
          <a:bodyPr/>
          <a:lstStyle/>
          <a:p>
            <a:r>
              <a:rPr lang="en-US" dirty="0">
                <a:solidFill>
                  <a:schemeClr val="bg1">
                    <a:lumMod val="50000"/>
                    <a:lumOff val="50000"/>
                  </a:schemeClr>
                </a:solidFill>
              </a:rPr>
              <a:t>Sample Collection of CBOs</a:t>
            </a:r>
          </a:p>
        </p:txBody>
      </p:sp>
      <p:pic>
        <p:nvPicPr>
          <p:cNvPr id="8" name="Picture 7">
            <a:extLst>
              <a:ext uri="{FF2B5EF4-FFF2-40B4-BE49-F238E27FC236}">
                <a16:creationId xmlns:a16="http://schemas.microsoft.com/office/drawing/2014/main" id="{21B0EF3A-F919-1B7E-2FDF-4BFB030D8B81}"/>
              </a:ext>
            </a:extLst>
          </p:cNvPr>
          <p:cNvPicPr>
            <a:picLocks noChangeAspect="1"/>
          </p:cNvPicPr>
          <p:nvPr/>
        </p:nvPicPr>
        <p:blipFill>
          <a:blip r:embed="rId2"/>
          <a:stretch>
            <a:fillRect/>
          </a:stretch>
        </p:blipFill>
        <p:spPr>
          <a:xfrm>
            <a:off x="183846" y="2365320"/>
            <a:ext cx="11824308" cy="3053347"/>
          </a:xfrm>
          <a:prstGeom prst="rect">
            <a:avLst/>
          </a:prstGeom>
        </p:spPr>
      </p:pic>
    </p:spTree>
    <p:extLst>
      <p:ext uri="{BB962C8B-B14F-4D97-AF65-F5344CB8AC3E}">
        <p14:creationId xmlns:p14="http://schemas.microsoft.com/office/powerpoint/2010/main" val="396625210"/>
      </p:ext>
    </p:extLst>
  </p:cSld>
  <p:clrMapOvr>
    <a:masterClrMapping/>
  </p:clrMapOvr>
</p:sld>
</file>

<file path=ppt/theme/theme1.xml><?xml version="1.0" encoding="utf-8"?>
<a:theme xmlns:a="http://schemas.openxmlformats.org/drawingml/2006/main" name="Custom">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853419_Win32_SL_V5" id="{958D2C9E-948D-4354-BF9D-DF8AE3C2B240}" vid="{22D4A967-05D2-4D72-8594-54CFF34148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5b268d57-2a6f-4e04-b0de-6938583d5ebc}" enabled="0" method="" siteId="{5b268d57-2a6f-4e04-b0de-6938583d5ebc}" removed="1"/>
</clbl:labelList>
</file>

<file path=docProps/app.xml><?xml version="1.0" encoding="utf-8"?>
<Properties xmlns="http://schemas.openxmlformats.org/officeDocument/2006/extended-properties" xmlns:vt="http://schemas.openxmlformats.org/officeDocument/2006/docPropsVTypes">
  <Template>{61FED34A-8B90-424A-94FB-8064819806D7}TFd3b75063-ff25-434d-b12c-efeaf07d16c3292f62b5_win32-75a75c970d8e</Template>
  <TotalTime>0</TotalTime>
  <Words>4083</Words>
  <Application>Microsoft Office PowerPoint</Application>
  <PresentationFormat>Widescreen</PresentationFormat>
  <Paragraphs>429</Paragraphs>
  <Slides>29</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Courier New</vt:lpstr>
      <vt:lpstr>Franklin Gothic Book</vt:lpstr>
      <vt:lpstr>Franklin Gothic Demi</vt:lpstr>
      <vt:lpstr>Wingdings</vt:lpstr>
      <vt:lpstr>Custom</vt:lpstr>
      <vt:lpstr> Implementing SNAP Volunteer Programs </vt:lpstr>
      <vt:lpstr>Agenda</vt:lpstr>
      <vt:lpstr>Introduction</vt:lpstr>
      <vt:lpstr>Background and Context</vt:lpstr>
      <vt:lpstr>Program Objectives</vt:lpstr>
      <vt:lpstr>Key Milestones</vt:lpstr>
      <vt:lpstr>Work Requirement Exemptions for ABAWD</vt:lpstr>
      <vt:lpstr>Exemptions No Longer Applicable</vt:lpstr>
      <vt:lpstr>Exemptions Forms</vt:lpstr>
      <vt:lpstr>Reporting Work, Training, or Volunteer Hours</vt:lpstr>
      <vt:lpstr>Partner Actions and Opportunities </vt:lpstr>
      <vt:lpstr>Care For Friends SNAP Benefits Retention Plan</vt:lpstr>
      <vt:lpstr>Volunteer Program Implementation Framework</vt:lpstr>
      <vt:lpstr>Examples of Volunteer Roles in Action</vt:lpstr>
      <vt:lpstr>Expanding Your Community Network</vt:lpstr>
      <vt:lpstr>Finding Volunteer Partners through GCFD</vt:lpstr>
      <vt:lpstr>Finding Volunteer Partners</vt:lpstr>
      <vt:lpstr>Training and Support Strategy</vt:lpstr>
      <vt:lpstr>Empowering Your Volunteers</vt:lpstr>
      <vt:lpstr>Building Your Support Network</vt:lpstr>
      <vt:lpstr>Measuring Your Success</vt:lpstr>
      <vt:lpstr>Closing and Q&amp;A</vt:lpstr>
      <vt:lpstr>Thank you</vt:lpstr>
      <vt:lpstr>Appendix</vt:lpstr>
      <vt:lpstr>Volunteer Types</vt:lpstr>
      <vt:lpstr>IDHS Form IL444-2610</vt:lpstr>
      <vt:lpstr>Sample Care For Friends Flyer</vt:lpstr>
      <vt:lpstr>Care For Friends Tri-Fold Pamphlet</vt:lpstr>
      <vt:lpstr>Sample Collection of CBOs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2025-10-17T18:38:49Z</dcterms:created>
  <dcterms:modified xsi:type="dcterms:W3CDTF">2026-02-13T18:15:40Z</dcterms:modified>
</cp:coreProperties>
</file>